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</p:sldMasterIdLst>
  <p:notesMasterIdLst>
    <p:notesMasterId r:id="rId42"/>
  </p:notesMasterIdLst>
  <p:sldIdLst>
    <p:sldId id="256" r:id="rId3"/>
    <p:sldId id="261" r:id="rId4"/>
    <p:sldId id="262" r:id="rId5"/>
    <p:sldId id="276" r:id="rId6"/>
    <p:sldId id="277" r:id="rId7"/>
    <p:sldId id="278" r:id="rId8"/>
    <p:sldId id="263" r:id="rId9"/>
    <p:sldId id="264" r:id="rId10"/>
    <p:sldId id="265" r:id="rId11"/>
    <p:sldId id="266" r:id="rId12"/>
    <p:sldId id="267" r:id="rId13"/>
    <p:sldId id="268" r:id="rId14"/>
    <p:sldId id="275" r:id="rId15"/>
    <p:sldId id="269" r:id="rId16"/>
    <p:sldId id="279" r:id="rId17"/>
    <p:sldId id="280" r:id="rId18"/>
    <p:sldId id="281" r:id="rId19"/>
    <p:sldId id="298" r:id="rId20"/>
    <p:sldId id="270" r:id="rId21"/>
    <p:sldId id="282" r:id="rId22"/>
    <p:sldId id="283" r:id="rId23"/>
    <p:sldId id="284" r:id="rId24"/>
    <p:sldId id="285" r:id="rId25"/>
    <p:sldId id="271" r:id="rId26"/>
    <p:sldId id="286" r:id="rId27"/>
    <p:sldId id="287" r:id="rId28"/>
    <p:sldId id="288" r:id="rId29"/>
    <p:sldId id="272" r:id="rId30"/>
    <p:sldId id="289" r:id="rId31"/>
    <p:sldId id="290" r:id="rId32"/>
    <p:sldId id="291" r:id="rId33"/>
    <p:sldId id="292" r:id="rId34"/>
    <p:sldId id="273" r:id="rId35"/>
    <p:sldId id="274" r:id="rId36"/>
    <p:sldId id="293" r:id="rId37"/>
    <p:sldId id="294" r:id="rId38"/>
    <p:sldId id="295" r:id="rId39"/>
    <p:sldId id="296" r:id="rId40"/>
    <p:sldId id="297" r:id="rId4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2" d="100"/>
          <a:sy n="62" d="100"/>
        </p:scale>
        <p:origin x="-1784" y="-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438155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dirty="0" smtClean="0"/>
              <a:t>- Vincenza</a:t>
            </a:r>
            <a:r>
              <a:rPr lang="en-US" dirty="0" smtClean="0"/>
              <a:t> Colonna</a:t>
            </a:r>
            <a:endParaRPr dirty="0"/>
          </a:p>
          <a:p>
            <a:pPr lvl="0">
              <a:spcBef>
                <a:spcPts val="0"/>
              </a:spcBef>
              <a:buNone/>
            </a:pPr>
            <a:r>
              <a:rPr dirty="0"/>
              <a:t>- This is the first ELIXIR-ITA </a:t>
            </a:r>
            <a:r>
              <a:rPr dirty="0" smtClean="0"/>
              <a:t>T</a:t>
            </a:r>
            <a:r>
              <a:rPr lang="en-US" dirty="0" smtClean="0"/>
              <a:t>rain</a:t>
            </a:r>
            <a:r>
              <a:rPr lang="en-US" baseline="0" dirty="0" smtClean="0"/>
              <a:t> the Train</a:t>
            </a:r>
            <a:r>
              <a:rPr dirty="0" smtClean="0"/>
              <a:t> </a:t>
            </a:r>
            <a:r>
              <a:rPr lang="en-US" dirty="0" smtClean="0"/>
              <a:t>activity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- In the workshop we descried principles and approaches that have been proved to dramatically improve the quality of teaching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- Participants were then grouped to discuss how these principles could be implemented in academic teaching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- Ideas and suggestions were written in a Google doc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- We extracted rules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 descr="elixir_helix_200_2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6513" y="-26988"/>
            <a:ext cx="9269413" cy="6186487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1979613" y="5494337"/>
            <a:ext cx="6527800" cy="742949"/>
          </a:xfrm>
          <a:prstGeom prst="rect">
            <a:avLst/>
          </a:prstGeom>
          <a:noFill/>
          <a:ln>
            <a:noFill/>
          </a:ln>
        </p:spPr>
        <p:txBody>
          <a:bodyPr lIns="65300" tIns="32650" rIns="65300" bIns="3265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2000" b="0" i="1" u="none" strike="noStrike" cap="none">
                <a:solidFill>
                  <a:srgbClr val="FF6600"/>
                </a:solidFill>
                <a:latin typeface="Calibri"/>
                <a:ea typeface="Calibri"/>
                <a:cs typeface="Calibri"/>
                <a:sym typeface="Calibri"/>
              </a:rPr>
              <a:t>European Life Sciences Infrastructure for Biological Information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2400" b="0" i="1" u="none" strike="noStrike" cap="none">
                <a:solidFill>
                  <a:srgbClr val="003F41"/>
                </a:solidFill>
                <a:latin typeface="Calibri"/>
                <a:ea typeface="Calibri"/>
                <a:cs typeface="Calibri"/>
                <a:sym typeface="Calibri"/>
              </a:rPr>
              <a:t>www.elixir-europe.org</a:t>
            </a:r>
          </a:p>
        </p:txBody>
      </p:sp>
      <p:pic>
        <p:nvPicPr>
          <p:cNvPr id="59" name="Shape 59" descr="elixir_1_RZ_mac.ep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825" y="5373687"/>
            <a:ext cx="1820863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685800" y="2780927"/>
            <a:ext cx="7772400" cy="12250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Clr>
                <a:srgbClr val="0F243E"/>
              </a:buClr>
              <a:buFont typeface="Calibri"/>
              <a:buNone/>
              <a:defRPr sz="4800" b="1" i="0" u="none" strike="noStrike" cap="none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xfrm>
            <a:off x="2641600" y="4185601"/>
            <a:ext cx="5816599" cy="8995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580"/>
              </a:spcBef>
              <a:buClr>
                <a:srgbClr val="003F41"/>
              </a:buClr>
              <a:buFont typeface="Arial"/>
              <a:buNone/>
              <a:defRPr sz="2900" b="0" i="0" u="none" strike="noStrike" cap="none">
                <a:solidFill>
                  <a:srgbClr val="003F4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45" marR="0" lvl="1" indent="-12645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290" marR="0" lvl="2" indent="-1259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35" marR="0" lvl="3" indent="-12534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581" marR="0" lvl="4" indent="-12481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726" marR="0" lvl="5" indent="-12425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871" marR="0" lvl="6" indent="-1237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016" marR="0" lvl="7" indent="-12315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161" marR="0" lvl="8" indent="-1226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533400" y="150813"/>
            <a:ext cx="1603375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hyperlink" Target="http://bioinformaticstraining.pythonanywhere.com" TargetMode="External"/><Relationship Id="rId5" Type="http://schemas.openxmlformats.org/officeDocument/2006/relationships/hyperlink" Target="mailto:elixir.ita.training@gmail.com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bioinformaticstraining.pythonanywhere.com" TargetMode="External"/><Relationship Id="rId4" Type="http://schemas.openxmlformats.org/officeDocument/2006/relationships/hyperlink" Target="mailto:elixir.ita.training@gmail.com" TargetMode="External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1100666" y="2069177"/>
            <a:ext cx="7223641" cy="139396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000" b="1" dirty="0"/>
              <a:t>Ten simple rules to make your teaching more effective</a:t>
            </a:r>
          </a:p>
        </p:txBody>
      </p:sp>
      <p:pic>
        <p:nvPicPr>
          <p:cNvPr id="6" name="Picture 7" descr="sapienza_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61" y="5515153"/>
            <a:ext cx="1003015" cy="1204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225" y="5828563"/>
            <a:ext cx="2394686" cy="6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bits_log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172143"/>
            <a:ext cx="2128851" cy="8931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6845" y="117539"/>
            <a:ext cx="1922899" cy="1208325"/>
          </a:xfrm>
          <a:prstGeom prst="rect">
            <a:avLst/>
          </a:prstGeom>
        </p:spPr>
      </p:pic>
      <p:pic>
        <p:nvPicPr>
          <p:cNvPr id="11" name="Picture 10" descr="elixir_ita_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967" y="8246"/>
            <a:ext cx="2499173" cy="2055687"/>
          </a:xfrm>
          <a:prstGeom prst="rect">
            <a:avLst/>
          </a:prstGeom>
        </p:spPr>
      </p:pic>
      <p:sp>
        <p:nvSpPr>
          <p:cNvPr id="12" name="Subtitle 2"/>
          <p:cNvSpPr txBox="1">
            <a:spLocks/>
          </p:cNvSpPr>
          <p:nvPr/>
        </p:nvSpPr>
        <p:spPr>
          <a:xfrm>
            <a:off x="1678875" y="4799134"/>
            <a:ext cx="6400800" cy="716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Allegra Via &amp;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</a:rPr>
              <a:t>Vincenza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 Colonna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94731" y="3495180"/>
            <a:ext cx="58462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W</a:t>
            </a:r>
            <a:r>
              <a:rPr lang="en-US" sz="2800" b="1" dirty="0" smtClean="0">
                <a:solidFill>
                  <a:schemeClr val="accent4">
                    <a:lumMod val="75000"/>
                  </a:schemeClr>
                </a:solidFill>
              </a:rPr>
              <a:t>orkshop </a:t>
            </a:r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on </a:t>
            </a:r>
          </a:p>
          <a:p>
            <a:pPr algn="ctr">
              <a:defRPr/>
            </a:pPr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Effective </a:t>
            </a:r>
            <a:r>
              <a:rPr lang="en-US" sz="2800" b="1" dirty="0" smtClean="0">
                <a:solidFill>
                  <a:schemeClr val="accent4">
                    <a:lumMod val="75000"/>
                  </a:schemeClr>
                </a:solidFill>
              </a:rPr>
              <a:t>Academic Teaching's</a:t>
            </a:r>
          </a:p>
          <a:p>
            <a:pPr algn="ctr">
              <a:defRPr/>
            </a:pPr>
            <a:r>
              <a:rPr lang="en-US" sz="2800" b="1" dirty="0" smtClean="0">
                <a:solidFill>
                  <a:schemeClr val="accent4">
                    <a:lumMod val="75000"/>
                  </a:schemeClr>
                </a:solidFill>
              </a:rPr>
              <a:t>Outcomes</a:t>
            </a:r>
          </a:p>
        </p:txBody>
      </p:sp>
      <p:pic>
        <p:nvPicPr>
          <p:cNvPr id="14" name="Picture 13" descr="igb_lo_transp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472" y="5672628"/>
            <a:ext cx="4378847" cy="8183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 descr="stuff1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0351" y="618745"/>
            <a:ext cx="6341383" cy="6239253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/>
          <p:nvPr/>
        </p:nvSpPr>
        <p:spPr>
          <a:xfrm>
            <a:off x="-265787" y="83240"/>
            <a:ext cx="9657126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"AT THIS POINT IT IS UNETHICAL TO TEACH ANY OTHE&amp; WAY" *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7676500" y="6204186"/>
            <a:ext cx="1668587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Waldrop, Nature 2015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7676500" y="841790"/>
            <a:ext cx="1419506" cy="3970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Clarissa Dirks, co-chair of the US National Academies Scientific Teaching Alliance, an initiative to reform undergraduate STEM </a:t>
            </a:r>
            <a:r>
              <a:rPr lang="en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education</a:t>
            </a:r>
            <a:endParaRPr lang="en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5337" y="1094018"/>
            <a:ext cx="3134206" cy="2246769"/>
          </a:xfrm>
          <a:prstGeom prst="rect">
            <a:avLst/>
          </a:prstGeom>
          <a:solidFill>
            <a:srgbClr val="FFFFFF"/>
          </a:solidFill>
          <a:ln>
            <a:solidFill>
              <a:srgbClr val="31859C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"Students </a:t>
            </a:r>
            <a:r>
              <a:rPr lang="en-US" sz="2000" b="1" dirty="0"/>
              <a:t>gain </a:t>
            </a:r>
            <a:r>
              <a:rPr lang="en-US" sz="2000" b="1" dirty="0" smtClean="0"/>
              <a:t>a much </a:t>
            </a:r>
            <a:r>
              <a:rPr lang="en-US" sz="2000" b="1" dirty="0"/>
              <a:t>deeper understanding of science when they actively grapple with</a:t>
            </a:r>
          </a:p>
          <a:p>
            <a:r>
              <a:rPr lang="en-US" sz="2000" b="1" dirty="0"/>
              <a:t>questions than when they passively listen to </a:t>
            </a:r>
            <a:r>
              <a:rPr lang="en-US" sz="2000" b="1" dirty="0" smtClean="0"/>
              <a:t>answers"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45820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416230" y="-35911"/>
            <a:ext cx="8229600" cy="95782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What </a:t>
            </a:r>
            <a:r>
              <a:rPr lang="en" dirty="0" smtClean="0"/>
              <a:t>changes</a:t>
            </a:r>
            <a:r>
              <a:rPr lang="en-US" dirty="0" smtClean="0"/>
              <a:t>?</a:t>
            </a:r>
            <a:r>
              <a:rPr lang="en" dirty="0" smtClean="0"/>
              <a:t> </a:t>
            </a:r>
            <a:endParaRPr lang="en" dirty="0"/>
          </a:p>
        </p:txBody>
      </p:sp>
      <p:pic>
        <p:nvPicPr>
          <p:cNvPr id="268" name="Shape 2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850" y="1046568"/>
            <a:ext cx="8154300" cy="20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Shape 269"/>
          <p:cNvSpPr txBox="1"/>
          <p:nvPr/>
        </p:nvSpPr>
        <p:spPr>
          <a:xfrm>
            <a:off x="272150" y="3369969"/>
            <a:ext cx="8690400" cy="28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Teacher lecturing (partially) replaced by students’ activities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student-centred/individual interactions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maximise interactivity among students and with the teacher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role of the teacher: sage on the stage → guide on the side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457200" y="19038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b="1" dirty="0"/>
              <a:t>Group work: what can we </a:t>
            </a:r>
            <a:r>
              <a:rPr lang="en" sz="3000" b="1" dirty="0" smtClean="0"/>
              <a:t>do</a:t>
            </a:r>
            <a:r>
              <a:rPr lang="en-US" sz="3000" b="1" dirty="0" smtClean="0"/>
              <a:t> to</a:t>
            </a:r>
            <a:r>
              <a:rPr lang="en" sz="3000" b="1" dirty="0" smtClean="0"/>
              <a:t> </a:t>
            </a:r>
            <a:r>
              <a:rPr lang="en" sz="3000" b="1" dirty="0"/>
              <a:t>promote active learning in </a:t>
            </a:r>
            <a:r>
              <a:rPr lang="en-US" sz="3000" b="1" dirty="0" smtClean="0"/>
              <a:t>university </a:t>
            </a:r>
            <a:r>
              <a:rPr lang="en" sz="3000" b="1" dirty="0" smtClean="0"/>
              <a:t>courses</a:t>
            </a:r>
            <a:r>
              <a:rPr lang="en" sz="3000" b="1" dirty="0"/>
              <a:t>?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76" name="Shape 276" descr="20160615_12162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00205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/>
          <p:nvPr/>
        </p:nvSpPr>
        <p:spPr>
          <a:xfrm>
            <a:off x="170375" y="2657050"/>
            <a:ext cx="2394000" cy="14397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38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L. Milanesi, P. Fernandes,  B. Fosso,  R. Percudani, D. D’Elia</a:t>
            </a:r>
          </a:p>
        </p:txBody>
      </p:sp>
      <p:sp>
        <p:nvSpPr>
          <p:cNvPr id="278" name="Shape 278"/>
          <p:cNvSpPr/>
          <p:nvPr/>
        </p:nvSpPr>
        <p:spPr>
          <a:xfrm>
            <a:off x="5391825" y="1840350"/>
            <a:ext cx="2817900" cy="2103600"/>
          </a:xfrm>
          <a:prstGeom prst="downArrowCallout">
            <a:avLst>
              <a:gd name="adj1" fmla="val 14807"/>
              <a:gd name="adj2" fmla="val 25000"/>
              <a:gd name="adj3" fmla="val 11722"/>
              <a:gd name="adj4" fmla="val 40084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38000"/>
              </a:lnSpc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lt1"/>
                </a:solidFill>
              </a:rPr>
              <a:t>B. </a:t>
            </a:r>
            <a:r>
              <a:rPr lang="en" b="1" dirty="0" smtClean="0">
                <a:solidFill>
                  <a:schemeClr val="lt1"/>
                </a:solidFill>
              </a:rPr>
              <a:t>Hay </a:t>
            </a:r>
            <a:r>
              <a:rPr lang="en" b="1" dirty="0">
                <a:solidFill>
                  <a:schemeClr val="lt1"/>
                </a:solidFill>
              </a:rPr>
              <a:t>Mele, </a:t>
            </a:r>
            <a:r>
              <a:rPr lang="en-US" b="1" dirty="0" smtClean="0">
                <a:solidFill>
                  <a:schemeClr val="lt1"/>
                </a:solidFill>
              </a:rPr>
              <a:t>ML </a:t>
            </a:r>
            <a:r>
              <a:rPr lang="en" b="1" dirty="0" smtClean="0">
                <a:solidFill>
                  <a:schemeClr val="lt1"/>
                </a:solidFill>
              </a:rPr>
              <a:t>Chiusano</a:t>
            </a:r>
            <a:r>
              <a:rPr lang="en" b="1" dirty="0">
                <a:solidFill>
                  <a:schemeClr val="lt1"/>
                </a:solidFill>
              </a:rPr>
              <a:t>,  </a:t>
            </a:r>
            <a:r>
              <a:rPr lang="en-US" b="1" dirty="0" smtClean="0">
                <a:solidFill>
                  <a:schemeClr val="lt1"/>
                </a:solidFill>
              </a:rPr>
              <a:t>D.</a:t>
            </a:r>
            <a:r>
              <a:rPr lang="en" b="1" dirty="0" smtClean="0">
                <a:solidFill>
                  <a:schemeClr val="lt1"/>
                </a:solidFill>
              </a:rPr>
              <a:t>Palumbo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R. </a:t>
            </a:r>
            <a:r>
              <a:rPr lang="en" b="1" dirty="0" smtClean="0">
                <a:solidFill>
                  <a:schemeClr val="lt1"/>
                </a:solidFill>
              </a:rPr>
              <a:t>Marangoni</a:t>
            </a:r>
            <a:endParaRPr lang="en" b="1" dirty="0">
              <a:solidFill>
                <a:schemeClr val="lt1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5349075" y="5281950"/>
            <a:ext cx="3337800" cy="143970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-6985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b="1" dirty="0" smtClean="0">
                <a:solidFill>
                  <a:schemeClr val="lt1"/>
                </a:solidFill>
              </a:rPr>
              <a:t>F. </a:t>
            </a:r>
            <a:r>
              <a:rPr lang="en" b="1" dirty="0" smtClean="0">
                <a:solidFill>
                  <a:schemeClr val="lt1"/>
                </a:solidFill>
              </a:rPr>
              <a:t>Musacchia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C. </a:t>
            </a:r>
            <a:r>
              <a:rPr lang="en" b="1" dirty="0" smtClean="0">
                <a:solidFill>
                  <a:schemeClr val="lt1"/>
                </a:solidFill>
              </a:rPr>
              <a:t>Angelini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F.</a:t>
            </a:r>
            <a:r>
              <a:rPr lang="en" b="1" dirty="0" smtClean="0">
                <a:solidFill>
                  <a:schemeClr val="lt1"/>
                </a:solidFill>
              </a:rPr>
              <a:t>Chiappori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N. </a:t>
            </a:r>
            <a:r>
              <a:rPr lang="en" b="1" dirty="0" smtClean="0">
                <a:solidFill>
                  <a:schemeClr val="lt1"/>
                </a:solidFill>
              </a:rPr>
              <a:t>Cancrini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G. </a:t>
            </a:r>
            <a:r>
              <a:rPr lang="en" b="1" dirty="0" smtClean="0">
                <a:solidFill>
                  <a:schemeClr val="lt1"/>
                </a:solidFill>
              </a:rPr>
              <a:t>Spinozzi</a:t>
            </a:r>
            <a:endParaRPr lang="en" b="1" dirty="0">
              <a:solidFill>
                <a:schemeClr val="lt1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2051225" y="1690900"/>
            <a:ext cx="2817900" cy="2015100"/>
          </a:xfrm>
          <a:prstGeom prst="downArrowCallout">
            <a:avLst>
              <a:gd name="adj1" fmla="val 18738"/>
              <a:gd name="adj2" fmla="val 25000"/>
              <a:gd name="adj3" fmla="val 16070"/>
              <a:gd name="adj4" fmla="val 41651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-6985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b="1" dirty="0" smtClean="0">
                <a:solidFill>
                  <a:schemeClr val="lt1"/>
                </a:solidFill>
              </a:rPr>
              <a:t>A. </a:t>
            </a:r>
            <a:r>
              <a:rPr lang="en" b="1" dirty="0" smtClean="0">
                <a:solidFill>
                  <a:schemeClr val="lt1"/>
                </a:solidFill>
              </a:rPr>
              <a:t>Cestaro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S. </a:t>
            </a:r>
            <a:r>
              <a:rPr lang="en" b="1" dirty="0" smtClean="0">
                <a:solidFill>
                  <a:schemeClr val="lt1"/>
                </a:solidFill>
              </a:rPr>
              <a:t>Tosatto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N. </a:t>
            </a:r>
            <a:r>
              <a:rPr lang="en" b="1" dirty="0" smtClean="0">
                <a:solidFill>
                  <a:schemeClr val="lt1"/>
                </a:solidFill>
              </a:rPr>
              <a:t>D’Agostino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M. </a:t>
            </a:r>
            <a:r>
              <a:rPr lang="en" b="1" dirty="0" smtClean="0">
                <a:solidFill>
                  <a:schemeClr val="lt1"/>
                </a:solidFill>
              </a:rPr>
              <a:t>Gebiola</a:t>
            </a:r>
            <a:endParaRPr lang="en" b="1" dirty="0">
              <a:solidFill>
                <a:schemeClr val="lt1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3942601" y="2914050"/>
            <a:ext cx="2325816" cy="10299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38000"/>
              </a:lnSpc>
              <a:spcBef>
                <a:spcPts val="0"/>
              </a:spcBef>
              <a:buNone/>
            </a:pPr>
            <a:r>
              <a:rPr lang="en-US" b="1" dirty="0" smtClean="0">
                <a:solidFill>
                  <a:schemeClr val="lt1"/>
                </a:solidFill>
              </a:rPr>
              <a:t>F. </a:t>
            </a:r>
            <a:r>
              <a:rPr lang="en" b="1" dirty="0" smtClean="0">
                <a:solidFill>
                  <a:schemeClr val="lt1"/>
                </a:solidFill>
              </a:rPr>
              <a:t>Zambelli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G. </a:t>
            </a:r>
            <a:r>
              <a:rPr lang="en" b="1" dirty="0" smtClean="0">
                <a:solidFill>
                  <a:schemeClr val="lt1"/>
                </a:solidFill>
              </a:rPr>
              <a:t>Iacomino</a:t>
            </a:r>
            <a:r>
              <a:rPr lang="en" b="1" dirty="0">
                <a:solidFill>
                  <a:schemeClr val="lt1"/>
                </a:solidFill>
              </a:rPr>
              <a:t>, </a:t>
            </a:r>
            <a:r>
              <a:rPr lang="en-US" b="1" dirty="0" smtClean="0">
                <a:solidFill>
                  <a:schemeClr val="lt1"/>
                </a:solidFill>
              </a:rPr>
              <a:t>D. </a:t>
            </a:r>
            <a:r>
              <a:rPr lang="en" b="1" dirty="0" smtClean="0">
                <a:solidFill>
                  <a:schemeClr val="lt1"/>
                </a:solidFill>
              </a:rPr>
              <a:t>Parisi </a:t>
            </a:r>
            <a:endParaRPr lang="en" b="1" dirty="0">
              <a:solidFill>
                <a:schemeClr val="l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</a:t>
            </a:r>
            <a:r>
              <a:rPr lang="en-US" dirty="0" smtClean="0">
                <a:solidFill>
                  <a:schemeClr val="bg1"/>
                </a:solidFill>
              </a:rPr>
              <a:t>/15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&gt; Ten simple rules to make your teaching more effective</a:t>
            </a:r>
          </a:p>
        </p:txBody>
      </p:sp>
      <p:sp>
        <p:nvSpPr>
          <p:cNvPr id="5" name="Rectangle 4"/>
          <p:cNvSpPr/>
          <p:nvPr/>
        </p:nvSpPr>
        <p:spPr>
          <a:xfrm>
            <a:off x="1694731" y="3659076"/>
            <a:ext cx="58462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W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orkshop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on </a:t>
            </a:r>
          </a:p>
          <a:p>
            <a:pPr algn="ctr">
              <a:defRPr/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Effective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Academic Teaching's</a:t>
            </a:r>
          </a:p>
          <a:p>
            <a:pPr algn="ctr">
              <a:defRPr/>
            </a:pP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4045378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Course/lesson preparation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4147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>
              <a:spcBef>
                <a:spcPts val="0"/>
              </a:spcBef>
            </a:pPr>
            <a:r>
              <a:rPr lang="en" dirty="0"/>
              <a:t>Set clear </a:t>
            </a:r>
            <a:r>
              <a:rPr lang="en" b="1" dirty="0"/>
              <a:t>goals/learning objectives </a:t>
            </a:r>
            <a:r>
              <a:rPr lang="en" dirty="0"/>
              <a:t>(also based on number and type of students</a:t>
            </a:r>
            <a:r>
              <a:rPr lang="en" dirty="0" smtClean="0"/>
              <a:t>)</a:t>
            </a:r>
            <a:endParaRPr lang="en-US" dirty="0" smtClean="0"/>
          </a:p>
        </p:txBody>
      </p:sp>
      <p:pic>
        <p:nvPicPr>
          <p:cNvPr id="289" name="Shape 28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00"/>
                </a:solidFill>
              </a:rPr>
              <a:t>Course/lesson preparation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4147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en" dirty="0" smtClean="0">
                <a:solidFill>
                  <a:schemeClr val="bg1">
                    <a:lumMod val="65000"/>
                  </a:schemeClr>
                </a:solidFill>
              </a:rPr>
              <a:t>Set 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clear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goals/learning objectives 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(also based on number and type of students</a:t>
            </a:r>
            <a:r>
              <a:rPr lang="en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457200" indent="-228600">
              <a:spcBef>
                <a:spcPts val="0"/>
              </a:spcBef>
            </a:pPr>
            <a:r>
              <a:rPr lang="en" dirty="0" smtClean="0">
                <a:solidFill>
                  <a:schemeClr val="tx1"/>
                </a:solidFill>
              </a:rPr>
              <a:t>Prepare questionnaires (</a:t>
            </a:r>
            <a:r>
              <a:rPr lang="en" b="1" dirty="0" smtClean="0">
                <a:solidFill>
                  <a:schemeClr val="tx1"/>
                </a:solidFill>
              </a:rPr>
              <a:t>collect students info</a:t>
            </a:r>
            <a:r>
              <a:rPr lang="en" dirty="0" smtClean="0">
                <a:solidFill>
                  <a:schemeClr val="tx1"/>
                </a:solidFill>
              </a:rPr>
              <a:t>)</a:t>
            </a:r>
          </a:p>
          <a:p>
            <a:pPr marL="228600" lvl="0" indent="0">
              <a:spcBef>
                <a:spcPts val="0"/>
              </a:spcBef>
              <a:buNone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89" name="Shape 28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005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00"/>
                </a:solidFill>
              </a:rPr>
              <a:t>Course/lesson preparation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4147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Set clear </a:t>
            </a:r>
            <a:r>
              <a:rPr lang="en" b="1" dirty="0">
                <a:solidFill>
                  <a:srgbClr val="A6A6A6"/>
                </a:solidFill>
              </a:rPr>
              <a:t>goals/learning objectives </a:t>
            </a:r>
            <a:r>
              <a:rPr lang="en" dirty="0">
                <a:solidFill>
                  <a:srgbClr val="A6A6A6"/>
                </a:solidFill>
              </a:rPr>
              <a:t>(also based on number and type of students)</a:t>
            </a:r>
            <a:endParaRPr lang="en-US" dirty="0">
              <a:solidFill>
                <a:srgbClr val="A6A6A6"/>
              </a:solidFill>
            </a:endParaRPr>
          </a:p>
          <a:p>
            <a:pPr marL="45720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Prepare questionnaires (</a:t>
            </a:r>
            <a:r>
              <a:rPr lang="en" b="1" dirty="0">
                <a:solidFill>
                  <a:srgbClr val="A6A6A6"/>
                </a:solidFill>
              </a:rPr>
              <a:t>collect students info</a:t>
            </a:r>
            <a:r>
              <a:rPr lang="en" dirty="0" smtClean="0">
                <a:solidFill>
                  <a:srgbClr val="A6A6A6"/>
                </a:solidFill>
              </a:rPr>
              <a:t>)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228600">
              <a:spcBef>
                <a:spcPts val="0"/>
              </a:spcBef>
            </a:pPr>
            <a:r>
              <a:rPr lang="en" dirty="0" smtClean="0"/>
              <a:t>Develop/choose </a:t>
            </a:r>
            <a:r>
              <a:rPr lang="en" dirty="0"/>
              <a:t>(excellent*) </a:t>
            </a:r>
            <a:r>
              <a:rPr lang="en" b="1" dirty="0"/>
              <a:t>materials</a:t>
            </a:r>
            <a:r>
              <a:rPr lang="en" dirty="0"/>
              <a:t> (books, videos, slides, notes, podcast)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Make them available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sz="2400" dirty="0"/>
              <a:t>*</a:t>
            </a:r>
            <a:r>
              <a:rPr lang="en" sz="2400" dirty="0" smtClean="0"/>
              <a:t>appropriate/stimulating/interesting</a:t>
            </a:r>
            <a:endParaRPr lang="en" sz="2400" dirty="0"/>
          </a:p>
        </p:txBody>
      </p:sp>
      <p:pic>
        <p:nvPicPr>
          <p:cNvPr id="289" name="Shape 28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39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00"/>
                </a:solidFill>
              </a:rPr>
              <a:t>Course/lesson preparation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4147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Set clear </a:t>
            </a:r>
            <a:r>
              <a:rPr lang="en" b="1" dirty="0">
                <a:solidFill>
                  <a:srgbClr val="A6A6A6"/>
                </a:solidFill>
              </a:rPr>
              <a:t>goals/learning objectives </a:t>
            </a:r>
            <a:r>
              <a:rPr lang="en" dirty="0">
                <a:solidFill>
                  <a:srgbClr val="A6A6A6"/>
                </a:solidFill>
              </a:rPr>
              <a:t>(also based on number and type of students)</a:t>
            </a:r>
            <a:endParaRPr lang="en-US" dirty="0">
              <a:solidFill>
                <a:srgbClr val="A6A6A6"/>
              </a:solidFill>
            </a:endParaRPr>
          </a:p>
          <a:p>
            <a:pPr marL="45720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Prepare questionnaires (</a:t>
            </a:r>
            <a:r>
              <a:rPr lang="en" b="1" dirty="0">
                <a:solidFill>
                  <a:srgbClr val="A6A6A6"/>
                </a:solidFill>
              </a:rPr>
              <a:t>collect students info</a:t>
            </a:r>
            <a:r>
              <a:rPr lang="en" dirty="0">
                <a:solidFill>
                  <a:srgbClr val="A6A6A6"/>
                </a:solidFill>
              </a:rPr>
              <a:t>)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 smtClean="0">
                <a:solidFill>
                  <a:srgbClr val="A6A6A6"/>
                </a:solidFill>
              </a:rPr>
              <a:t>Develop/choose </a:t>
            </a:r>
            <a:r>
              <a:rPr lang="en" dirty="0">
                <a:solidFill>
                  <a:srgbClr val="A6A6A6"/>
                </a:solidFill>
              </a:rPr>
              <a:t>(excellent*) materials (books, videos, slides, notes, podcast)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Make them available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Let students choose part of </a:t>
            </a:r>
            <a:r>
              <a:rPr lang="en" dirty="0" smtClean="0"/>
              <a:t>the</a:t>
            </a:r>
            <a:r>
              <a:rPr lang="en-US" dirty="0" smtClean="0"/>
              <a:t> course's</a:t>
            </a:r>
            <a:r>
              <a:rPr lang="en" dirty="0" smtClean="0"/>
              <a:t> </a:t>
            </a:r>
            <a:r>
              <a:rPr lang="en" dirty="0"/>
              <a:t>topics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sz="2400" dirty="0"/>
              <a:t>*</a:t>
            </a:r>
            <a:r>
              <a:rPr lang="en" sz="2400" dirty="0" smtClean="0"/>
              <a:t>appropriate/stimulating/interesting</a:t>
            </a:r>
            <a:endParaRPr lang="en" sz="2400" dirty="0"/>
          </a:p>
        </p:txBody>
      </p:sp>
      <p:pic>
        <p:nvPicPr>
          <p:cNvPr id="289" name="Shape 28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235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00"/>
                </a:solidFill>
              </a:rPr>
              <a:t>Course/lesson preparation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4147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Set clear </a:t>
            </a:r>
            <a:r>
              <a:rPr lang="en" b="1" dirty="0">
                <a:solidFill>
                  <a:srgbClr val="A6A6A6"/>
                </a:solidFill>
              </a:rPr>
              <a:t>goals/learning objectives </a:t>
            </a:r>
            <a:r>
              <a:rPr lang="en" dirty="0">
                <a:solidFill>
                  <a:srgbClr val="A6A6A6"/>
                </a:solidFill>
              </a:rPr>
              <a:t>(also based on number and type of students)</a:t>
            </a:r>
            <a:endParaRPr lang="en-US" dirty="0">
              <a:solidFill>
                <a:srgbClr val="A6A6A6"/>
              </a:solidFill>
            </a:endParaRPr>
          </a:p>
          <a:p>
            <a:pPr marL="45720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Prepare questionnaires (</a:t>
            </a:r>
            <a:r>
              <a:rPr lang="en" b="1" dirty="0">
                <a:solidFill>
                  <a:srgbClr val="A6A6A6"/>
                </a:solidFill>
              </a:rPr>
              <a:t>collect students info</a:t>
            </a:r>
            <a:r>
              <a:rPr lang="en" dirty="0">
                <a:solidFill>
                  <a:srgbClr val="A6A6A6"/>
                </a:solidFill>
              </a:rPr>
              <a:t>)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 smtClean="0">
                <a:solidFill>
                  <a:srgbClr val="A6A6A6"/>
                </a:solidFill>
              </a:rPr>
              <a:t>Develop/choose </a:t>
            </a:r>
            <a:r>
              <a:rPr lang="en" dirty="0">
                <a:solidFill>
                  <a:srgbClr val="A6A6A6"/>
                </a:solidFill>
              </a:rPr>
              <a:t>(excellent*) materials (books, videos, slides, notes, podcast)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Make them available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Let students choose part of </a:t>
            </a:r>
            <a:r>
              <a:rPr lang="en" dirty="0" smtClean="0">
                <a:solidFill>
                  <a:schemeClr val="bg1">
                    <a:lumMod val="65000"/>
                  </a:schemeClr>
                </a:solidFill>
              </a:rPr>
              <a:t>the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course's</a:t>
            </a:r>
            <a:r>
              <a:rPr lang="en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dirty="0" smtClean="0">
                <a:solidFill>
                  <a:schemeClr val="bg1">
                    <a:lumMod val="65000"/>
                  </a:schemeClr>
                </a:solidFill>
              </a:rPr>
              <a:t>topics</a:t>
            </a:r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228600">
              <a:spcBef>
                <a:spcPts val="0"/>
              </a:spcBef>
            </a:pPr>
            <a:r>
              <a:rPr lang="en-US" dirty="0" smtClean="0"/>
              <a:t>Prepare "real-life" projects</a:t>
            </a:r>
            <a:endParaRPr dirty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" sz="2400" dirty="0" smtClean="0"/>
              <a:t>*appropriate/stimulating/interesting</a:t>
            </a:r>
            <a:endParaRPr lang="en" sz="2400" dirty="0"/>
          </a:p>
        </p:txBody>
      </p:sp>
      <p:pic>
        <p:nvPicPr>
          <p:cNvPr id="289" name="Shape 28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982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159210" y="1277876"/>
            <a:ext cx="8902800" cy="50935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/>
              <a:t>Clearly describe goals/</a:t>
            </a:r>
            <a:r>
              <a:rPr lang="en" b="1" dirty="0"/>
              <a:t>learning </a:t>
            </a:r>
            <a:r>
              <a:rPr lang="en" b="1" dirty="0" smtClean="0"/>
              <a:t>objectives</a:t>
            </a:r>
            <a:endParaRPr lang="en-US" b="1" dirty="0" smtClean="0"/>
          </a:p>
        </p:txBody>
      </p:sp>
      <p:pic>
        <p:nvPicPr>
          <p:cNvPr id="297" name="Shape 297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156"/>
          <p:cNvSpPr/>
          <p:nvPr/>
        </p:nvSpPr>
        <p:spPr>
          <a:xfrm>
            <a:off x="4548212" y="1501274"/>
            <a:ext cx="3133669" cy="1652669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ap="flat" cmpd="sng">
            <a:solidFill>
              <a:srgbClr val="31859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3" name="Shape 156"/>
          <p:cNvSpPr/>
          <p:nvPr/>
        </p:nvSpPr>
        <p:spPr>
          <a:xfrm>
            <a:off x="7236070" y="1132684"/>
            <a:ext cx="1944530" cy="112087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ap="flat" cmpd="sng">
            <a:solidFill>
              <a:srgbClr val="31859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2" name="Shape 156"/>
          <p:cNvSpPr/>
          <p:nvPr/>
        </p:nvSpPr>
        <p:spPr>
          <a:xfrm>
            <a:off x="1956726" y="1507775"/>
            <a:ext cx="2857792" cy="1497415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ap="flat" cmpd="sng">
            <a:solidFill>
              <a:srgbClr val="31859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156"/>
          <p:cNvSpPr/>
          <p:nvPr/>
        </p:nvSpPr>
        <p:spPr>
          <a:xfrm>
            <a:off x="97534" y="1132684"/>
            <a:ext cx="2085801" cy="1532257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ap="flat" cmpd="sng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233646" y="149228"/>
            <a:ext cx="8596549" cy="95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lnSpc>
                <a:spcPct val="80000"/>
              </a:lnSpc>
              <a:spcBef>
                <a:spcPts val="0"/>
              </a:spcBef>
              <a:buClr>
                <a:srgbClr val="E46C0A"/>
              </a:buClr>
              <a:buSzPct val="250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</a:rPr>
              <a:t>EXCELERATE WP11 </a:t>
            </a:r>
            <a:r>
              <a:rPr lang="en-US" sz="4000" b="1" dirty="0" smtClean="0">
                <a:solidFill>
                  <a:srgbClr val="FFFFFF"/>
                </a:solidFill>
              </a:rPr>
              <a:t/>
            </a:r>
            <a:br>
              <a:rPr lang="en-US" sz="4000" b="1" dirty="0" smtClean="0">
                <a:solidFill>
                  <a:srgbClr val="FFFFFF"/>
                </a:solidFill>
              </a:rPr>
            </a:br>
            <a:r>
              <a:rPr lang="en-US" b="1" dirty="0" smtClean="0">
                <a:solidFill>
                  <a:srgbClr val="FFFFFF"/>
                </a:solidFill>
              </a:rPr>
              <a:t>Train the Trainer (</a:t>
            </a:r>
            <a:r>
              <a:rPr lang="en-US" b="1" dirty="0" err="1" smtClean="0">
                <a:solidFill>
                  <a:srgbClr val="FFFFFF"/>
                </a:solidFill>
              </a:rPr>
              <a:t>TtT</a:t>
            </a:r>
            <a:r>
              <a:rPr lang="en-US" b="1" dirty="0" smtClean="0">
                <a:solidFill>
                  <a:srgbClr val="FFFFFF"/>
                </a:solidFill>
              </a:rPr>
              <a:t>)</a:t>
            </a:r>
            <a:r>
              <a:rPr lang="en" b="1" dirty="0" smtClean="0">
                <a:solidFill>
                  <a:srgbClr val="FFFFFF"/>
                </a:solidFill>
              </a:rPr>
              <a:t> </a:t>
            </a:r>
            <a:r>
              <a:rPr lang="en" b="1" dirty="0">
                <a:solidFill>
                  <a:srgbClr val="FFFFFF"/>
                </a:solidFill>
              </a:rPr>
              <a:t>subtask</a:t>
            </a:r>
          </a:p>
        </p:txBody>
      </p:sp>
      <p:pic>
        <p:nvPicPr>
          <p:cNvPr id="206" name="Shape 206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89092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/>
          <p:nvPr/>
        </p:nvSpPr>
        <p:spPr>
          <a:xfrm>
            <a:off x="384325" y="4193548"/>
            <a:ext cx="8702700" cy="63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8" name="Shape 208"/>
          <p:cNvSpPr txBox="1"/>
          <p:nvPr/>
        </p:nvSpPr>
        <p:spPr>
          <a:xfrm>
            <a:off x="-348245" y="3203638"/>
            <a:ext cx="3536999" cy="708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Survey across all ELIXIR nodes: </a:t>
            </a:r>
          </a:p>
          <a:p>
            <a:pPr marL="228600"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Training offerings, needs, and capacity</a:t>
            </a:r>
            <a:endParaRPr lang="en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1004650" y="5031109"/>
            <a:ext cx="2679900" cy="9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Workshop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review 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methodologies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identify effective training approaches 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1538044" y="4359189"/>
            <a:ext cx="1426200" cy="31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Jan2016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90251" y="4359196"/>
            <a:ext cx="1654800" cy="31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 2015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3087154" y="3033707"/>
            <a:ext cx="2511306" cy="11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Workshop 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using VMs and clouds in training 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3520750" y="4265717"/>
            <a:ext cx="174510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80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May2016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7239015" y="4265717"/>
            <a:ext cx="174510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80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 </a:t>
            </a:r>
            <a:r>
              <a:rPr lang="en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2016</a:t>
            </a:r>
            <a:r>
              <a:rPr lang="en-US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-19</a:t>
            </a:r>
            <a:endParaRPr lang="en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7714495" y="5075698"/>
            <a:ext cx="1269620" cy="59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-US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r>
            <a:r>
              <a:rPr lang="en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TtT pilot events 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7608066" y="3318190"/>
            <a:ext cx="120804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960"/>
              </a:spcBef>
              <a:buNone/>
            </a:pP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Review workshop </a:t>
            </a:r>
          </a:p>
        </p:txBody>
      </p:sp>
      <p:cxnSp>
        <p:nvCxnSpPr>
          <p:cNvPr id="217" name="Shape 217"/>
          <p:cNvCxnSpPr/>
          <p:nvPr/>
        </p:nvCxnSpPr>
        <p:spPr>
          <a:xfrm>
            <a:off x="8135940" y="3824890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18" name="Shape 218"/>
          <p:cNvCxnSpPr/>
          <p:nvPr/>
        </p:nvCxnSpPr>
        <p:spPr>
          <a:xfrm>
            <a:off x="8467860" y="4659847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19" name="Shape 219"/>
          <p:cNvCxnSpPr/>
          <p:nvPr/>
        </p:nvCxnSpPr>
        <p:spPr>
          <a:xfrm>
            <a:off x="2470125" y="4680334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20" name="Shape 220"/>
          <p:cNvCxnSpPr/>
          <p:nvPr/>
        </p:nvCxnSpPr>
        <p:spPr>
          <a:xfrm>
            <a:off x="4527525" y="3814834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21" name="Shape 221"/>
          <p:cNvCxnSpPr/>
          <p:nvPr/>
        </p:nvCxnSpPr>
        <p:spPr>
          <a:xfrm>
            <a:off x="1022325" y="3891034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22" name="Shape 222"/>
          <p:cNvCxnSpPr/>
          <p:nvPr/>
        </p:nvCxnSpPr>
        <p:spPr>
          <a:xfrm>
            <a:off x="4527525" y="4728585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23" name="Shape 223"/>
          <p:cNvSpPr txBox="1"/>
          <p:nvPr/>
        </p:nvSpPr>
        <p:spPr>
          <a:xfrm>
            <a:off x="3395050" y="4874025"/>
            <a:ext cx="2598300" cy="11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TtT course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Cambridge 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5021000" y="4265717"/>
            <a:ext cx="174510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80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July2016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4988170" y="2978571"/>
            <a:ext cx="2247900" cy="11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2nd TtT course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Gulbenkian, Portugal </a:t>
            </a:r>
          </a:p>
        </p:txBody>
      </p:sp>
      <p:cxnSp>
        <p:nvCxnSpPr>
          <p:cNvPr id="226" name="Shape 226"/>
          <p:cNvCxnSpPr/>
          <p:nvPr/>
        </p:nvCxnSpPr>
        <p:spPr>
          <a:xfrm>
            <a:off x="6100350" y="3814834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" name="Rectangle 1"/>
          <p:cNvSpPr/>
          <p:nvPr/>
        </p:nvSpPr>
        <p:spPr>
          <a:xfrm>
            <a:off x="316569" y="1400125"/>
            <a:ext cx="18693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2000" b="1" dirty="0" smtClean="0">
                <a:solidFill>
                  <a:srgbClr val="FFFFFF"/>
                </a:solidFill>
              </a:rPr>
              <a:t>develop </a:t>
            </a:r>
            <a:r>
              <a:rPr lang="en-GB" sz="2000" b="1" dirty="0">
                <a:solidFill>
                  <a:srgbClr val="FFFFFF"/>
                </a:solidFill>
              </a:rPr>
              <a:t>new courses and materials</a:t>
            </a:r>
          </a:p>
        </p:txBody>
      </p:sp>
      <p:sp>
        <p:nvSpPr>
          <p:cNvPr id="4" name="Rectangle 3"/>
          <p:cNvSpPr/>
          <p:nvPr/>
        </p:nvSpPr>
        <p:spPr>
          <a:xfrm>
            <a:off x="7321275" y="1420612"/>
            <a:ext cx="1695621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GB" sz="2000" b="1" dirty="0">
                <a:solidFill>
                  <a:srgbClr val="FFFFFF"/>
                </a:solidFill>
              </a:rPr>
              <a:t>new trainers 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69947" y="1770714"/>
            <a:ext cx="23016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en-GB" sz="2000" b="1" dirty="0" smtClean="0">
                <a:solidFill>
                  <a:srgbClr val="FFFFFF"/>
                </a:solidFill>
              </a:rPr>
              <a:t>methodologies</a:t>
            </a:r>
            <a:r>
              <a:rPr lang="en-GB" sz="2000" b="1" dirty="0">
                <a:solidFill>
                  <a:srgbClr val="FFFFFF"/>
                </a:solidFill>
              </a:rPr>
              <a:t>, tips and best practices </a:t>
            </a:r>
          </a:p>
        </p:txBody>
      </p:sp>
      <p:sp>
        <p:nvSpPr>
          <p:cNvPr id="6" name="Rectangle 5"/>
          <p:cNvSpPr/>
          <p:nvPr/>
        </p:nvSpPr>
        <p:spPr>
          <a:xfrm>
            <a:off x="4830339" y="1830505"/>
            <a:ext cx="27696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FFFFFF"/>
                </a:solidFill>
              </a:rPr>
              <a:t>guidance for course design, development and delivery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1/15</a:t>
            </a:r>
            <a:endParaRPr lang="en-US" dirty="0"/>
          </a:p>
        </p:txBody>
      </p:sp>
      <p:sp>
        <p:nvSpPr>
          <p:cNvPr id="35" name="Shape 224"/>
          <p:cNvSpPr txBox="1"/>
          <p:nvPr/>
        </p:nvSpPr>
        <p:spPr>
          <a:xfrm>
            <a:off x="6038895" y="4262963"/>
            <a:ext cx="174510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l" rtl="0">
              <a:lnSpc>
                <a:spcPct val="80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Oct2016</a:t>
            </a:r>
            <a:endParaRPr lang="en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Shape 223"/>
          <p:cNvSpPr txBox="1"/>
          <p:nvPr/>
        </p:nvSpPr>
        <p:spPr>
          <a:xfrm>
            <a:off x="5651315" y="4866649"/>
            <a:ext cx="2132990" cy="11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sz="1800" b="1" baseline="30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rd</a:t>
            </a:r>
            <a:r>
              <a:rPr lang="en-US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TtT </a:t>
            </a:r>
            <a:r>
              <a:rPr lang="en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course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CNR, Rome</a:t>
            </a:r>
            <a:endParaRPr lang="en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Shape 226"/>
          <p:cNvCxnSpPr/>
          <p:nvPr/>
        </p:nvCxnSpPr>
        <p:spPr>
          <a:xfrm>
            <a:off x="6908270" y="4704766"/>
            <a:ext cx="0" cy="48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159210" y="1277876"/>
            <a:ext cx="8902800" cy="50935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rgbClr val="A6A6A6"/>
                </a:solidFill>
              </a:rPr>
              <a:t>Clearly describe goals/learning </a:t>
            </a:r>
            <a:r>
              <a:rPr lang="en" dirty="0" smtClean="0">
                <a:solidFill>
                  <a:srgbClr val="A6A6A6"/>
                </a:solidFill>
              </a:rPr>
              <a:t>objectives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-US" dirty="0" smtClean="0"/>
              <a:t>Use </a:t>
            </a:r>
            <a:r>
              <a:rPr lang="en-US" b="1" dirty="0" smtClean="0"/>
              <a:t>q</a:t>
            </a:r>
            <a:r>
              <a:rPr lang="en" b="1" dirty="0" smtClean="0"/>
              <a:t>uestionnaires </a:t>
            </a:r>
            <a:r>
              <a:rPr lang="en" dirty="0"/>
              <a:t>(google forms) - Formative </a:t>
            </a:r>
            <a:r>
              <a:rPr lang="en" dirty="0" smtClean="0"/>
              <a:t>assessment</a:t>
            </a:r>
            <a:endParaRPr lang="en" dirty="0"/>
          </a:p>
        </p:txBody>
      </p:sp>
      <p:pic>
        <p:nvPicPr>
          <p:cNvPr id="297" name="Shape 297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374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159210" y="1277876"/>
            <a:ext cx="8902800" cy="50935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rgbClr val="A6A6A6"/>
                </a:solidFill>
              </a:rPr>
              <a:t>Clearly describe goals/learning </a:t>
            </a:r>
            <a:r>
              <a:rPr lang="en" dirty="0" smtClean="0">
                <a:solidFill>
                  <a:srgbClr val="A6A6A6"/>
                </a:solidFill>
              </a:rPr>
              <a:t>objectives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-US" dirty="0" smtClean="0">
                <a:solidFill>
                  <a:srgbClr val="A6A6A6"/>
                </a:solidFill>
              </a:rPr>
              <a:t>Use q</a:t>
            </a:r>
            <a:r>
              <a:rPr lang="en" dirty="0" smtClean="0">
                <a:solidFill>
                  <a:srgbClr val="A6A6A6"/>
                </a:solidFill>
              </a:rPr>
              <a:t>uestionnaires </a:t>
            </a:r>
            <a:r>
              <a:rPr lang="en" dirty="0">
                <a:solidFill>
                  <a:srgbClr val="A6A6A6"/>
                </a:solidFill>
              </a:rPr>
              <a:t>(google forms) - Formative assessment</a:t>
            </a:r>
          </a:p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 smtClean="0"/>
              <a:t>Initial </a:t>
            </a:r>
            <a:r>
              <a:rPr lang="en" dirty="0"/>
              <a:t>lesson(s): </a:t>
            </a:r>
            <a:r>
              <a:rPr lang="en" b="1" dirty="0"/>
              <a:t>fill the gaps </a:t>
            </a:r>
            <a:r>
              <a:rPr lang="en" dirty="0"/>
              <a:t>and level students </a:t>
            </a:r>
            <a:r>
              <a:rPr lang="en" dirty="0" smtClean="0"/>
              <a:t>out</a:t>
            </a:r>
            <a:endParaRPr lang="en" dirty="0"/>
          </a:p>
        </p:txBody>
      </p:sp>
      <p:pic>
        <p:nvPicPr>
          <p:cNvPr id="297" name="Shape 297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12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159210" y="1277876"/>
            <a:ext cx="8902800" cy="50935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rgbClr val="A6A6A6"/>
                </a:solidFill>
              </a:rPr>
              <a:t>Clearly describe goals/learning </a:t>
            </a:r>
            <a:r>
              <a:rPr lang="en" dirty="0" smtClean="0">
                <a:solidFill>
                  <a:srgbClr val="A6A6A6"/>
                </a:solidFill>
              </a:rPr>
              <a:t>objectives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-US" dirty="0" smtClean="0">
                <a:solidFill>
                  <a:srgbClr val="A6A6A6"/>
                </a:solidFill>
              </a:rPr>
              <a:t>Use q</a:t>
            </a:r>
            <a:r>
              <a:rPr lang="en" dirty="0" smtClean="0">
                <a:solidFill>
                  <a:srgbClr val="A6A6A6"/>
                </a:solidFill>
              </a:rPr>
              <a:t>uestionnaires </a:t>
            </a:r>
            <a:r>
              <a:rPr lang="en" dirty="0">
                <a:solidFill>
                  <a:srgbClr val="A6A6A6"/>
                </a:solidFill>
              </a:rPr>
              <a:t>(google forms) - Formative assessment</a:t>
            </a:r>
          </a:p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 smtClean="0">
                <a:solidFill>
                  <a:srgbClr val="A6A6A6"/>
                </a:solidFill>
              </a:rPr>
              <a:t>Initial </a:t>
            </a:r>
            <a:r>
              <a:rPr lang="en" dirty="0">
                <a:solidFill>
                  <a:srgbClr val="A6A6A6"/>
                </a:solidFill>
              </a:rPr>
              <a:t>lesson(s): fill the gaps and level students </a:t>
            </a:r>
            <a:r>
              <a:rPr lang="en" dirty="0" smtClean="0">
                <a:solidFill>
                  <a:srgbClr val="A6A6A6"/>
                </a:solidFill>
              </a:rPr>
              <a:t>out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" b="1" dirty="0"/>
              <a:t>Heterogeneous groups </a:t>
            </a:r>
            <a:r>
              <a:rPr lang="en" dirty="0"/>
              <a:t>for discussion, problem solving, </a:t>
            </a:r>
            <a:r>
              <a:rPr lang="en-US" dirty="0" smtClean="0"/>
              <a:t>carrying </a:t>
            </a:r>
            <a:r>
              <a:rPr lang="en" dirty="0" smtClean="0"/>
              <a:t>out </a:t>
            </a:r>
            <a:r>
              <a:rPr lang="en-US" dirty="0" smtClean="0"/>
              <a:t>"</a:t>
            </a:r>
            <a:r>
              <a:rPr lang="en" dirty="0" smtClean="0"/>
              <a:t>real-life</a:t>
            </a:r>
            <a:r>
              <a:rPr lang="en-US" dirty="0" smtClean="0"/>
              <a:t>"</a:t>
            </a:r>
            <a:r>
              <a:rPr lang="en" dirty="0" smtClean="0"/>
              <a:t> projects</a:t>
            </a:r>
            <a:endParaRPr lang="en-US" dirty="0" smtClean="0"/>
          </a:p>
        </p:txBody>
      </p:sp>
      <p:pic>
        <p:nvPicPr>
          <p:cNvPr id="297" name="Shape 297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98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159210" y="1277876"/>
            <a:ext cx="8902800" cy="50935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rgbClr val="A6A6A6"/>
                </a:solidFill>
              </a:rPr>
              <a:t>Clearly describe goals/learning </a:t>
            </a:r>
            <a:r>
              <a:rPr lang="en" dirty="0" smtClean="0">
                <a:solidFill>
                  <a:srgbClr val="A6A6A6"/>
                </a:solidFill>
              </a:rPr>
              <a:t>objectives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-US" dirty="0" smtClean="0">
                <a:solidFill>
                  <a:srgbClr val="A6A6A6"/>
                </a:solidFill>
              </a:rPr>
              <a:t>Use q</a:t>
            </a:r>
            <a:r>
              <a:rPr lang="en" dirty="0" smtClean="0">
                <a:solidFill>
                  <a:srgbClr val="A6A6A6"/>
                </a:solidFill>
              </a:rPr>
              <a:t>uestionnaires </a:t>
            </a:r>
            <a:r>
              <a:rPr lang="en" dirty="0">
                <a:solidFill>
                  <a:srgbClr val="A6A6A6"/>
                </a:solidFill>
              </a:rPr>
              <a:t>(google forms) - Formative assessment</a:t>
            </a:r>
          </a:p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 smtClean="0">
                <a:solidFill>
                  <a:srgbClr val="A6A6A6"/>
                </a:solidFill>
              </a:rPr>
              <a:t>Initial </a:t>
            </a:r>
            <a:r>
              <a:rPr lang="en" dirty="0">
                <a:solidFill>
                  <a:srgbClr val="A6A6A6"/>
                </a:solidFill>
              </a:rPr>
              <a:t>lesson(s): fill the gaps and level students </a:t>
            </a:r>
            <a:r>
              <a:rPr lang="en" dirty="0" smtClean="0">
                <a:solidFill>
                  <a:srgbClr val="A6A6A6"/>
                </a:solidFill>
              </a:rPr>
              <a:t>out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419100">
              <a:spcBef>
                <a:spcPts val="0"/>
              </a:spcBef>
              <a:buSzPct val="100000"/>
              <a:buFont typeface="Calibri"/>
            </a:pPr>
            <a:r>
              <a:rPr lang="en" dirty="0">
                <a:solidFill>
                  <a:srgbClr val="A6A6A6"/>
                </a:solidFill>
              </a:rPr>
              <a:t>Heterogeneous groups for discussion, problem solving, </a:t>
            </a:r>
            <a:r>
              <a:rPr lang="en-US" dirty="0" smtClean="0">
                <a:solidFill>
                  <a:srgbClr val="A6A6A6"/>
                </a:solidFill>
              </a:rPr>
              <a:t>carrying </a:t>
            </a:r>
            <a:r>
              <a:rPr lang="en" dirty="0" smtClean="0">
                <a:solidFill>
                  <a:srgbClr val="A6A6A6"/>
                </a:solidFill>
              </a:rPr>
              <a:t>out </a:t>
            </a:r>
            <a:r>
              <a:rPr lang="en-US" dirty="0" smtClean="0">
                <a:solidFill>
                  <a:srgbClr val="A6A6A6"/>
                </a:solidFill>
              </a:rPr>
              <a:t>"</a:t>
            </a:r>
            <a:r>
              <a:rPr lang="en" dirty="0" smtClean="0">
                <a:solidFill>
                  <a:srgbClr val="A6A6A6"/>
                </a:solidFill>
              </a:rPr>
              <a:t>real-life</a:t>
            </a:r>
            <a:r>
              <a:rPr lang="en-US" dirty="0" smtClean="0">
                <a:solidFill>
                  <a:srgbClr val="A6A6A6"/>
                </a:solidFill>
              </a:rPr>
              <a:t>"</a:t>
            </a:r>
            <a:r>
              <a:rPr lang="en" dirty="0" smtClean="0">
                <a:solidFill>
                  <a:srgbClr val="A6A6A6"/>
                </a:solidFill>
              </a:rPr>
              <a:t> projects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indent="-419100">
              <a:spcBef>
                <a:spcPts val="0"/>
              </a:spcBef>
              <a:buFont typeface="Calibri"/>
              <a:buChar char="•"/>
            </a:pPr>
            <a:r>
              <a:rPr lang="en" dirty="0"/>
              <a:t>Divide topics in </a:t>
            </a:r>
            <a:r>
              <a:rPr lang="en" b="1" dirty="0"/>
              <a:t>subtopics</a:t>
            </a:r>
            <a:r>
              <a:rPr lang="en" dirty="0"/>
              <a:t> and assign them to </a:t>
            </a:r>
            <a:r>
              <a:rPr lang="en" dirty="0" smtClean="0"/>
              <a:t>groups</a:t>
            </a:r>
            <a:r>
              <a:rPr lang="en-US" dirty="0" smtClean="0"/>
              <a:t>.</a:t>
            </a:r>
            <a:r>
              <a:rPr lang="en" dirty="0" smtClean="0"/>
              <a:t> </a:t>
            </a:r>
            <a:r>
              <a:rPr lang="en" dirty="0"/>
              <a:t>The teacher </a:t>
            </a:r>
            <a:r>
              <a:rPr lang="en-US" dirty="0" smtClean="0"/>
              <a:t>may </a:t>
            </a:r>
            <a:r>
              <a:rPr lang="en" dirty="0" smtClean="0"/>
              <a:t>eventually </a:t>
            </a:r>
            <a:r>
              <a:rPr lang="en" b="1" dirty="0"/>
              <a:t>connect</a:t>
            </a:r>
            <a:r>
              <a:rPr lang="en" dirty="0"/>
              <a:t> all the parts </a:t>
            </a:r>
          </a:p>
        </p:txBody>
      </p:sp>
      <p:pic>
        <p:nvPicPr>
          <p:cNvPr id="297" name="Shape 297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143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163275" y="1251921"/>
            <a:ext cx="8908200" cy="495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/>
              <a:t>Students </a:t>
            </a:r>
            <a:r>
              <a:rPr lang="en" b="1" dirty="0" smtClean="0"/>
              <a:t>introduce</a:t>
            </a:r>
            <a:r>
              <a:rPr lang="en-US" b="1" dirty="0" smtClean="0"/>
              <a:t> </a:t>
            </a:r>
            <a:r>
              <a:rPr lang="en-US" dirty="0" smtClean="0"/>
              <a:t>and</a:t>
            </a:r>
            <a:r>
              <a:rPr lang="en-US" b="1" dirty="0" smtClean="0"/>
              <a:t> recap </a:t>
            </a:r>
            <a:r>
              <a:rPr lang="en" b="1" dirty="0" smtClean="0"/>
              <a:t>topics</a:t>
            </a:r>
            <a:r>
              <a:rPr lang="en" dirty="0" smtClean="0"/>
              <a:t> </a:t>
            </a:r>
            <a:r>
              <a:rPr lang="en" dirty="0"/>
              <a:t>and </a:t>
            </a:r>
            <a:r>
              <a:rPr lang="en-US" b="1" dirty="0" smtClean="0"/>
              <a:t>present</a:t>
            </a:r>
            <a:r>
              <a:rPr lang="en-US" dirty="0" smtClean="0"/>
              <a:t> </a:t>
            </a:r>
            <a:r>
              <a:rPr lang="en" b="1" dirty="0" smtClean="0"/>
              <a:t>project </a:t>
            </a:r>
            <a:r>
              <a:rPr lang="en" b="1" dirty="0"/>
              <a:t>results </a:t>
            </a:r>
            <a:r>
              <a:rPr lang="en" dirty="0"/>
              <a:t>(points can be included in the students’ overall grade</a:t>
            </a:r>
            <a:r>
              <a:rPr lang="en" dirty="0" smtClean="0"/>
              <a:t>)</a:t>
            </a:r>
            <a:endParaRPr lang="en-US" dirty="0" smtClean="0"/>
          </a:p>
          <a:p>
            <a:pPr marL="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dirty="0"/>
          </a:p>
        </p:txBody>
      </p:sp>
      <p:pic>
        <p:nvPicPr>
          <p:cNvPr id="305" name="Shape 305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11/15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163275" y="1251921"/>
            <a:ext cx="8908200" cy="495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Students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introduce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recap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topics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present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project results 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(points can be included in the students’ overall grade)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 smtClean="0"/>
              <a:t>The </a:t>
            </a:r>
            <a:r>
              <a:rPr lang="en" dirty="0"/>
              <a:t>teacher can use the recap to expand </a:t>
            </a:r>
            <a:r>
              <a:rPr lang="en" dirty="0" smtClean="0"/>
              <a:t>concepts/topics</a:t>
            </a:r>
            <a:endParaRPr lang="en-US" dirty="0" smtClean="0"/>
          </a:p>
          <a:p>
            <a:pPr marL="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dirty="0"/>
          </a:p>
        </p:txBody>
      </p:sp>
      <p:pic>
        <p:nvPicPr>
          <p:cNvPr id="305" name="Shape 305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11/15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827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163275" y="1251921"/>
            <a:ext cx="8908200" cy="495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Students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introduce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recap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topics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present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project results 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(points can be included in the students’ overall grade)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 smtClean="0">
                <a:solidFill>
                  <a:srgbClr val="A6A6A6"/>
                </a:solidFill>
              </a:rPr>
              <a:t>The </a:t>
            </a:r>
            <a:r>
              <a:rPr lang="en" dirty="0">
                <a:solidFill>
                  <a:srgbClr val="A6A6A6"/>
                </a:solidFill>
              </a:rPr>
              <a:t>teacher can use the recap to expand </a:t>
            </a:r>
            <a:r>
              <a:rPr lang="en" dirty="0" smtClean="0">
                <a:solidFill>
                  <a:srgbClr val="A6A6A6"/>
                </a:solidFill>
              </a:rPr>
              <a:t>concepts/topics</a:t>
            </a:r>
            <a:endParaRPr lang="en-US" dirty="0" smtClean="0">
              <a:solidFill>
                <a:srgbClr val="A6A6A6"/>
              </a:solidFill>
            </a:endParaRP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  <a:buFont typeface="Calibri"/>
            </a:pPr>
            <a:r>
              <a:rPr lang="en" dirty="0" smtClean="0"/>
              <a:t>Use </a:t>
            </a:r>
            <a:r>
              <a:rPr lang="en" dirty="0"/>
              <a:t>training techniques to promote </a:t>
            </a:r>
            <a:r>
              <a:rPr lang="en" b="1" dirty="0"/>
              <a:t>interactivity</a:t>
            </a:r>
            <a:r>
              <a:rPr lang="en" dirty="0"/>
              <a:t> and </a:t>
            </a:r>
            <a:r>
              <a:rPr lang="en" b="1" dirty="0"/>
              <a:t>involvement</a:t>
            </a:r>
            <a:r>
              <a:rPr lang="en" dirty="0"/>
              <a:t> (games, competitions, rewards)</a:t>
            </a:r>
          </a:p>
          <a:p>
            <a:pPr marL="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dirty="0"/>
          </a:p>
        </p:txBody>
      </p:sp>
      <p:pic>
        <p:nvPicPr>
          <p:cNvPr id="305" name="Shape 305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11/15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23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Course/lesson delivery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163275" y="1251921"/>
            <a:ext cx="8908200" cy="495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Students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introduce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recap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topics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present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" b="1" dirty="0">
                <a:solidFill>
                  <a:schemeClr val="bg1">
                    <a:lumMod val="65000"/>
                  </a:schemeClr>
                </a:solidFill>
              </a:rPr>
              <a:t>project results </a:t>
            </a:r>
            <a:r>
              <a:rPr lang="en" dirty="0">
                <a:solidFill>
                  <a:schemeClr val="bg1">
                    <a:lumMod val="65000"/>
                  </a:schemeClr>
                </a:solidFill>
              </a:rPr>
              <a:t>(points can be included in the students’ overall grade)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419100">
              <a:lnSpc>
                <a:spcPct val="115000"/>
              </a:lnSpc>
              <a:spcBef>
                <a:spcPts val="0"/>
              </a:spcBef>
              <a:buFont typeface="Calibri"/>
              <a:buChar char="•"/>
            </a:pPr>
            <a:r>
              <a:rPr lang="en" dirty="0">
                <a:solidFill>
                  <a:srgbClr val="A6A6A6"/>
                </a:solidFill>
              </a:rPr>
              <a:t>The teacher can use the recap to expand concepts/topics</a:t>
            </a:r>
            <a:endParaRPr lang="en-US" dirty="0">
              <a:solidFill>
                <a:srgbClr val="A6A6A6"/>
              </a:solidFill>
            </a:endParaRP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  <a:buFont typeface="Calibri"/>
            </a:pPr>
            <a:r>
              <a:rPr lang="en" dirty="0" smtClean="0">
                <a:solidFill>
                  <a:srgbClr val="A6A6A6"/>
                </a:solidFill>
              </a:rPr>
              <a:t>Use </a:t>
            </a:r>
            <a:r>
              <a:rPr lang="en" dirty="0">
                <a:solidFill>
                  <a:srgbClr val="A6A6A6"/>
                </a:solidFill>
              </a:rPr>
              <a:t>training techniques to promote interactivity and involvement (games, competitions, rewards)</a:t>
            </a:r>
          </a:p>
          <a:p>
            <a:pPr marL="457200" lvl="0" indent="-419100">
              <a:spcBef>
                <a:spcPts val="0"/>
              </a:spcBef>
              <a:buFont typeface="Calibri"/>
            </a:pPr>
            <a:r>
              <a:rPr lang="en" dirty="0" smtClean="0"/>
              <a:t>Teacher</a:t>
            </a:r>
            <a:r>
              <a:rPr lang="en-US" dirty="0" smtClean="0"/>
              <a:t>s</a:t>
            </a:r>
            <a:r>
              <a:rPr lang="en" dirty="0" smtClean="0"/>
              <a:t> </a:t>
            </a:r>
            <a:r>
              <a:rPr lang="en-US" dirty="0" smtClean="0"/>
              <a:t>should be allowed </a:t>
            </a:r>
            <a:r>
              <a:rPr lang="en-US" dirty="0"/>
              <a:t>to </a:t>
            </a:r>
            <a:r>
              <a:rPr lang="en" b="1" dirty="0"/>
              <a:t>change topic </a:t>
            </a:r>
            <a:r>
              <a:rPr lang="en-US" b="1" dirty="0" smtClean="0"/>
              <a:t> </a:t>
            </a:r>
            <a:r>
              <a:rPr lang="en" dirty="0" smtClean="0"/>
              <a:t>every </a:t>
            </a:r>
            <a:r>
              <a:rPr lang="en" dirty="0"/>
              <a:t>few </a:t>
            </a:r>
            <a:r>
              <a:rPr lang="en" dirty="0" smtClean="0"/>
              <a:t>years</a:t>
            </a:r>
            <a:endParaRPr lang="en" dirty="0"/>
          </a:p>
          <a:p>
            <a:pPr marL="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dirty="0"/>
          </a:p>
        </p:txBody>
      </p:sp>
      <p:pic>
        <p:nvPicPr>
          <p:cNvPr id="305" name="Shape 305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11/15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07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Post-course/lesson 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5335" y="1447800"/>
            <a:ext cx="8665163" cy="466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Use (also) </a:t>
            </a:r>
            <a:r>
              <a:rPr lang="en-US" b="1" dirty="0" smtClean="0"/>
              <a:t>s</a:t>
            </a:r>
            <a:r>
              <a:rPr lang="en" b="1" dirty="0" smtClean="0"/>
              <a:t>elf-evaluation</a:t>
            </a:r>
            <a:endParaRPr lang="en" b="1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13" name="Shape 313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984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Post-course/lesson 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5335" y="1447800"/>
            <a:ext cx="8665163" cy="466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Use (also) s</a:t>
            </a:r>
            <a:r>
              <a:rPr lang="en" dirty="0" smtClean="0">
                <a:solidFill>
                  <a:srgbClr val="A6A6A6"/>
                </a:solidFill>
              </a:rPr>
              <a:t>elf-evaluation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Give e</a:t>
            </a:r>
            <a:r>
              <a:rPr lang="en" dirty="0" smtClean="0"/>
              <a:t>xtra </a:t>
            </a:r>
            <a:r>
              <a:rPr lang="en" b="1" dirty="0"/>
              <a:t>points</a:t>
            </a:r>
            <a:r>
              <a:rPr lang="en" dirty="0"/>
              <a:t> for extra </a:t>
            </a:r>
            <a:r>
              <a:rPr lang="en" b="1" dirty="0"/>
              <a:t>activities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13" name="Shape 313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18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Regardless their way of learning, each student receives exact the same information at the exact same </a:t>
            </a:r>
            <a:r>
              <a:rPr lang="en" sz="3000" dirty="0" smtClean="0"/>
              <a:t>pace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984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Post-course/lesson 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5335" y="1447800"/>
            <a:ext cx="8665163" cy="466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Use (also) s</a:t>
            </a:r>
            <a:r>
              <a:rPr lang="en" dirty="0" smtClean="0">
                <a:solidFill>
                  <a:srgbClr val="A6A6A6"/>
                </a:solidFill>
              </a:rPr>
              <a:t>elf-evaluation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Give e</a:t>
            </a:r>
            <a:r>
              <a:rPr lang="en" dirty="0" smtClean="0">
                <a:solidFill>
                  <a:srgbClr val="A6A6A6"/>
                </a:solidFill>
              </a:rPr>
              <a:t>xtra </a:t>
            </a:r>
            <a:r>
              <a:rPr lang="en" dirty="0">
                <a:solidFill>
                  <a:srgbClr val="A6A6A6"/>
                </a:solidFill>
              </a:rPr>
              <a:t>points for extra activities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Promote </a:t>
            </a:r>
            <a:r>
              <a:rPr lang="en" b="1" dirty="0"/>
              <a:t>eCommunication</a:t>
            </a:r>
            <a:r>
              <a:rPr lang="en" dirty="0"/>
              <a:t> (facebook, etc) with/without teacher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13" name="Shape 313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49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984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Post-course/lesson 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5335" y="1447800"/>
            <a:ext cx="8665163" cy="466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Use (also) s</a:t>
            </a:r>
            <a:r>
              <a:rPr lang="en" dirty="0" smtClean="0">
                <a:solidFill>
                  <a:srgbClr val="A6A6A6"/>
                </a:solidFill>
              </a:rPr>
              <a:t>elf-evaluation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Give </a:t>
            </a:r>
            <a:r>
              <a:rPr lang="en-US" dirty="0">
                <a:solidFill>
                  <a:srgbClr val="A6A6A6"/>
                </a:solidFill>
              </a:rPr>
              <a:t>e</a:t>
            </a:r>
            <a:r>
              <a:rPr lang="en" dirty="0" smtClean="0">
                <a:solidFill>
                  <a:srgbClr val="A6A6A6"/>
                </a:solidFill>
              </a:rPr>
              <a:t>xtra </a:t>
            </a:r>
            <a:r>
              <a:rPr lang="en" dirty="0">
                <a:solidFill>
                  <a:srgbClr val="A6A6A6"/>
                </a:solidFill>
              </a:rPr>
              <a:t>points for extra activities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Promote eCommunication (facebook, etc) with/without teacher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Stimulate students to attend the exams of their classmates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13" name="Shape 313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047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984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Post-course/lesson 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5335" y="1447800"/>
            <a:ext cx="8665163" cy="466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Use (also) s</a:t>
            </a:r>
            <a:r>
              <a:rPr lang="en" dirty="0" smtClean="0">
                <a:solidFill>
                  <a:srgbClr val="A6A6A6"/>
                </a:solidFill>
              </a:rPr>
              <a:t>elf-evaluation</a:t>
            </a:r>
            <a:endParaRPr lang="en" dirty="0">
              <a:solidFill>
                <a:srgbClr val="A6A6A6"/>
              </a:solidFill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>
                <a:solidFill>
                  <a:srgbClr val="A6A6A6"/>
                </a:solidFill>
              </a:rPr>
              <a:t>Give e</a:t>
            </a:r>
            <a:r>
              <a:rPr lang="en" dirty="0" smtClean="0">
                <a:solidFill>
                  <a:srgbClr val="A6A6A6"/>
                </a:solidFill>
              </a:rPr>
              <a:t>xtra </a:t>
            </a:r>
            <a:r>
              <a:rPr lang="en" dirty="0">
                <a:solidFill>
                  <a:srgbClr val="A6A6A6"/>
                </a:solidFill>
              </a:rPr>
              <a:t>points for extra activities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Promote eCommunication (facebook, etc) with/without teacher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>
                <a:solidFill>
                  <a:srgbClr val="A6A6A6"/>
                </a:solidFill>
              </a:rPr>
              <a:t>Stimulate students to attend the exams of their classmates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Share active learning principles with colleagues in the </a:t>
            </a:r>
            <a:r>
              <a:rPr lang="en-US" dirty="0" smtClean="0"/>
              <a:t>department/area</a:t>
            </a:r>
            <a:r>
              <a:rPr lang="en" dirty="0" smtClean="0"/>
              <a:t> to </a:t>
            </a:r>
            <a:r>
              <a:rPr lang="en" dirty="0"/>
              <a:t>induce a change at the </a:t>
            </a:r>
            <a:r>
              <a:rPr lang="en" b="1" dirty="0"/>
              <a:t>system level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13" name="Shape 313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41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Conclusions I</a:t>
            </a:r>
          </a:p>
        </p:txBody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en" dirty="0"/>
              <a:t>Many more active learning techniques than we thought can be transferred from non formal to formal learning </a:t>
            </a:r>
            <a:endParaRPr lang="en-US" dirty="0" smtClean="0"/>
          </a:p>
          <a:p>
            <a:pPr marL="228600" lvl="0" indent="0">
              <a:spcBef>
                <a:spcPts val="0"/>
              </a:spcBef>
              <a:buNone/>
            </a:pP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Key points:</a:t>
            </a:r>
          </a:p>
          <a:p>
            <a:pPr marL="914400" lvl="1" indent="-228600">
              <a:spcBef>
                <a:spcPts val="0"/>
              </a:spcBef>
            </a:pPr>
            <a:r>
              <a:rPr lang="en" dirty="0" smtClean="0"/>
              <a:t>Be aware of </a:t>
            </a:r>
            <a:r>
              <a:rPr lang="en-US" dirty="0" smtClean="0"/>
              <a:t>diverse </a:t>
            </a:r>
            <a:r>
              <a:rPr lang="en" dirty="0" smtClean="0"/>
              <a:t>student </a:t>
            </a:r>
            <a:r>
              <a:rPr lang="en" dirty="0" smtClean="0"/>
              <a:t>motivation</a:t>
            </a:r>
            <a:endParaRPr lang="en-US" dirty="0" smtClean="0"/>
          </a:p>
          <a:p>
            <a:pPr marL="914400" lvl="1" indent="-228600" rtl="0">
              <a:spcBef>
                <a:spcPts val="0"/>
              </a:spcBef>
            </a:pPr>
            <a:r>
              <a:rPr lang="en-US" dirty="0" smtClean="0"/>
              <a:t>Find ways to </a:t>
            </a:r>
            <a:r>
              <a:rPr lang="en-US" dirty="0"/>
              <a:t>r</a:t>
            </a:r>
            <a:r>
              <a:rPr lang="en" dirty="0" smtClean="0"/>
              <a:t>eward </a:t>
            </a:r>
            <a:r>
              <a:rPr lang="en" dirty="0"/>
              <a:t>students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 smtClean="0"/>
              <a:t>It </a:t>
            </a:r>
            <a:r>
              <a:rPr lang="en" dirty="0"/>
              <a:t>takes a lot of work: start simple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21" name="Shape 321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13/15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Shape 327"/>
          <p:cNvSpPr txBox="1">
            <a:spLocks noGrp="1"/>
          </p:cNvSpPr>
          <p:nvPr>
            <p:ph type="title"/>
          </p:nvPr>
        </p:nvSpPr>
        <p:spPr>
          <a:xfrm>
            <a:off x="457200" y="1222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Conclusions II</a:t>
            </a:r>
          </a:p>
        </p:txBody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We asked </a:t>
            </a:r>
            <a:r>
              <a:rPr lang="en" dirty="0" smtClean="0"/>
              <a:t>workshop </a:t>
            </a:r>
            <a:r>
              <a:rPr lang="en" dirty="0"/>
              <a:t>participants to commit to introduce some active learning techniques in their courses </a:t>
            </a:r>
            <a:r>
              <a:rPr lang="en-US" dirty="0" smtClean="0"/>
              <a:t>in the </a:t>
            </a:r>
            <a:r>
              <a:rPr lang="en" dirty="0" smtClean="0"/>
              <a:t>next </a:t>
            </a:r>
            <a:r>
              <a:rPr lang="en" dirty="0" smtClean="0"/>
              <a:t>semester</a:t>
            </a:r>
            <a:endParaRPr lang="en-US" dirty="0" smtClean="0"/>
          </a:p>
          <a:p>
            <a:pPr marL="228600" lvl="0" indent="0" rtl="0">
              <a:spcBef>
                <a:spcPts val="0"/>
              </a:spcBef>
              <a:buNone/>
            </a:pP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We will collect their thoughts at the end of </a:t>
            </a:r>
            <a:r>
              <a:rPr lang="en" dirty="0" smtClean="0"/>
              <a:t>semesters</a:t>
            </a:r>
            <a:endParaRPr lang="en-US" dirty="0" smtClean="0"/>
          </a:p>
          <a:p>
            <a:pPr marL="228600" lvl="0" indent="0" rtl="0">
              <a:spcBef>
                <a:spcPts val="0"/>
              </a:spcBef>
              <a:buNone/>
            </a:pP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Present the results @ BITS2017??</a:t>
            </a:r>
            <a:endParaRPr lang="en" dirty="0"/>
          </a:p>
        </p:txBody>
      </p:sp>
      <p:pic>
        <p:nvPicPr>
          <p:cNvPr id="329" name="Shape 329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14/15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228"/>
            <a:ext cx="8229600" cy="1143000"/>
          </a:xfrm>
        </p:spPr>
        <p:txBody>
          <a:bodyPr/>
          <a:lstStyle/>
          <a:p>
            <a:r>
              <a:rPr lang="en-US" b="1" dirty="0" smtClean="0"/>
              <a:t>Special thanks to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140" y="1253741"/>
            <a:ext cx="8229600" cy="2413419"/>
          </a:xfrm>
        </p:spPr>
        <p:txBody>
          <a:bodyPr/>
          <a:lstStyle/>
          <a:p>
            <a:r>
              <a:rPr lang="en-US" dirty="0" smtClean="0"/>
              <a:t>Anna </a:t>
            </a:r>
            <a:r>
              <a:rPr lang="en-US" dirty="0" err="1" smtClean="0"/>
              <a:t>Marabotti</a:t>
            </a:r>
            <a:endParaRPr lang="en-US" dirty="0" smtClean="0"/>
          </a:p>
          <a:p>
            <a:r>
              <a:rPr lang="en-US" dirty="0" smtClean="0"/>
              <a:t>Pedro </a:t>
            </a:r>
            <a:r>
              <a:rPr lang="en-US" dirty="0" err="1" smtClean="0"/>
              <a:t>Fernandes</a:t>
            </a:r>
            <a:r>
              <a:rPr lang="en-US" dirty="0" smtClean="0"/>
              <a:t> (ELIXIR-PT </a:t>
            </a:r>
            <a:r>
              <a:rPr lang="en-US" dirty="0" err="1" smtClean="0"/>
              <a:t>TrC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All the </a:t>
            </a:r>
            <a:r>
              <a:rPr lang="en-US" dirty="0" smtClean="0"/>
              <a:t>workshop </a:t>
            </a:r>
            <a:r>
              <a:rPr lang="en-US" dirty="0" smtClean="0"/>
              <a:t>participants</a:t>
            </a:r>
          </a:p>
          <a:p>
            <a:r>
              <a:rPr lang="en-US" dirty="0" smtClean="0"/>
              <a:t>BITS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70327" y="3979939"/>
            <a:ext cx="3811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Friday, 17</a:t>
            </a:r>
            <a:r>
              <a:rPr lang="en-US" sz="2400" b="1" baseline="30000" dirty="0" smtClean="0">
                <a:solidFill>
                  <a:schemeClr val="accent6">
                    <a:lumMod val="75000"/>
                  </a:schemeClr>
                </a:solidFill>
              </a:rPr>
              <a:t>th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 - 14.00-15.30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61967" y="4477574"/>
            <a:ext cx="2424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Round table on 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199" y="5171176"/>
            <a:ext cx="84537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"/>
                <a:cs typeface="Calibri"/>
              </a:rPr>
              <a:t>Current needs in Europe for bioinformatics professionals: what it is and what should be taught in BSc and MSc courses in Italy?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305" y="6432895"/>
            <a:ext cx="633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60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693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103315" y="1501450"/>
            <a:ext cx="4845000" cy="2292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213498" y="255900"/>
            <a:ext cx="8386500" cy="769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4400" b="1" dirty="0">
                <a:latin typeface="Calibri"/>
                <a:ea typeface="Calibri"/>
                <a:cs typeface="Calibri"/>
                <a:sym typeface="Calibri"/>
              </a:rPr>
              <a:t>Goals of ELIXIR-ITA Training   </a:t>
            </a:r>
          </a:p>
        </p:txBody>
      </p:sp>
      <p:pic>
        <p:nvPicPr>
          <p:cNvPr id="150" name="Shape 150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-228600" y="1740972"/>
            <a:ext cx="5019600" cy="2154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Develop a</a:t>
            </a:r>
            <a:r>
              <a:rPr lang="en" sz="3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marR="0" lvl="0" indent="0" algn="ctr" rtl="0">
              <a:spcBef>
                <a:spcPts val="0"/>
              </a:spcBef>
              <a:buNone/>
            </a:pPr>
            <a:r>
              <a:rPr lang="en" sz="30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" sz="3000" b="1" i="0" u="none" strike="noStrike" cap="none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rogramme/infrastructure</a:t>
            </a:r>
            <a:endParaRPr lang="en" sz="3000" b="1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ctr" rtl="0">
              <a:spcBef>
                <a:spcPts val="0"/>
              </a:spcBef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for </a:t>
            </a:r>
            <a:r>
              <a:rPr lang="en" sz="3000" b="0" i="0" u="none" strike="noStrike" cap="none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bioinformatics training </a:t>
            </a:r>
            <a:endParaRPr lang="en" sz="3000" b="0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4916060" y="4348626"/>
            <a:ext cx="3269100" cy="128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buNone/>
            </a:pPr>
            <a:r>
              <a:rPr lang="en" sz="3000" dirty="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Train qualified</a:t>
            </a:r>
            <a:r>
              <a:rPr lang="en" sz="3000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000" b="1" dirty="0">
                <a:latin typeface="Calibri"/>
                <a:ea typeface="Calibri"/>
                <a:cs typeface="Calibri"/>
                <a:sym typeface="Calibri"/>
              </a:rPr>
              <a:t>instructors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141360" y="4430574"/>
            <a:ext cx="3800400" cy="232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buNone/>
            </a:pPr>
            <a:r>
              <a:rPr lang="en" sz="3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Support and strengthen </a:t>
            </a:r>
            <a:r>
              <a:rPr lang="en" sz="3000" b="1">
                <a:latin typeface="Calibri"/>
                <a:ea typeface="Calibri"/>
                <a:cs typeface="Calibri"/>
                <a:sym typeface="Calibri"/>
              </a:rPr>
              <a:t>research</a:t>
            </a:r>
            <a:r>
              <a:rPr lang="en" sz="30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 bioinformatics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5059455" y="1872533"/>
            <a:ext cx="3909273" cy="165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buNone/>
            </a:pPr>
            <a:r>
              <a:rPr lang="en" sz="3000" b="1" dirty="0">
                <a:latin typeface="Calibri"/>
                <a:ea typeface="Calibri"/>
                <a:cs typeface="Calibri"/>
                <a:sym typeface="Calibri"/>
              </a:rPr>
              <a:t>Visibility</a:t>
            </a:r>
            <a:r>
              <a:rPr lang="en" sz="3000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000" dirty="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" sz="3000" dirty="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ELIXIR-ITA</a:t>
            </a:r>
            <a:r>
              <a:rPr lang="en" sz="3000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000" dirty="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in </a:t>
            </a:r>
            <a:r>
              <a:rPr lang="en" sz="3000" dirty="0" smtClean="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Europe</a:t>
            </a:r>
            <a:r>
              <a:rPr lang="en-US" sz="3000" dirty="0" smtClean="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rPr>
              <a:t> and beyond</a:t>
            </a:r>
            <a:endParaRPr lang="en" sz="3000" dirty="0">
              <a:solidFill>
                <a:srgbClr val="A6A6A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328135" y="4569174"/>
            <a:ext cx="3962700" cy="21522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5387559" y="1653825"/>
            <a:ext cx="3614111" cy="18708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4916060" y="4100451"/>
            <a:ext cx="3962700" cy="18708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hape 168"/>
          <p:cNvCxnSpPr>
            <a:stCxn id="156" idx="5"/>
          </p:cNvCxnSpPr>
          <p:nvPr/>
        </p:nvCxnSpPr>
        <p:spPr>
          <a:xfrm>
            <a:off x="4238781" y="3457794"/>
            <a:ext cx="1415084" cy="890832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" name="Shape 168"/>
          <p:cNvCxnSpPr/>
          <p:nvPr/>
        </p:nvCxnSpPr>
        <p:spPr>
          <a:xfrm>
            <a:off x="4946323" y="2613893"/>
            <a:ext cx="441236" cy="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8" name="Shape 168"/>
          <p:cNvCxnSpPr/>
          <p:nvPr/>
        </p:nvCxnSpPr>
        <p:spPr>
          <a:xfrm>
            <a:off x="2660575" y="3793450"/>
            <a:ext cx="0" cy="775724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786280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974" y="1346537"/>
            <a:ext cx="4296475" cy="506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/>
        </p:nvSpPr>
        <p:spPr>
          <a:xfrm>
            <a:off x="6029575" y="3797200"/>
            <a:ext cx="3245400" cy="173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256540" rtl="0">
              <a:lnSpc>
                <a:spcPct val="80000"/>
              </a:lnSpc>
              <a:spcBef>
                <a:spcPts val="0"/>
              </a:spcBef>
              <a:buClr>
                <a:srgbClr val="E46C0A"/>
              </a:buClr>
              <a:buSzPct val="100000"/>
              <a:buChar char="•"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High Throughput Sequencing (HTS) data analysis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Sapienza Università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5-7 October 2015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4224875" y="1070775"/>
            <a:ext cx="4563000" cy="139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256540" rtl="0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Gene Expression profiling with HTS: RNA-Seq data analysis </a:t>
            </a:r>
            <a:r>
              <a:rPr lang="en" sz="16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CINECA Rome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19-22 October 2015 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118600" y="5496725"/>
            <a:ext cx="2921700" cy="10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256540" algn="r" rtl="0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NGS for evolutionary biologists: from basic scripting to variant calling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CINECA Rome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23-27 November 2015 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4714300" y="2114600"/>
            <a:ext cx="4073700" cy="9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256540" rtl="0">
              <a:lnSpc>
                <a:spcPct val="80000"/>
              </a:lnSpc>
              <a:spcBef>
                <a:spcPts val="592"/>
              </a:spcBef>
              <a:buClr>
                <a:srgbClr val="E46C0A"/>
              </a:buClr>
              <a:buSzPct val="100000"/>
              <a:buChar char="•"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Protein Networks and Systems Biology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Università di Bologna,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14-18 December 2015 </a:t>
            </a:r>
          </a:p>
        </p:txBody>
      </p:sp>
      <p:cxnSp>
        <p:nvCxnSpPr>
          <p:cNvPr id="168" name="Shape 168"/>
          <p:cNvCxnSpPr/>
          <p:nvPr/>
        </p:nvCxnSpPr>
        <p:spPr>
          <a:xfrm flipH="1">
            <a:off x="3212025" y="1696375"/>
            <a:ext cx="1237500" cy="21405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9" name="Shape 169"/>
          <p:cNvCxnSpPr/>
          <p:nvPr/>
        </p:nvCxnSpPr>
        <p:spPr>
          <a:xfrm flipH="1">
            <a:off x="2482725" y="2507575"/>
            <a:ext cx="2194800" cy="1662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70" name="Shape 170"/>
          <p:cNvCxnSpPr/>
          <p:nvPr/>
        </p:nvCxnSpPr>
        <p:spPr>
          <a:xfrm rot="10800000">
            <a:off x="3264050" y="3923675"/>
            <a:ext cx="2885100" cy="5055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71" name="Shape 171"/>
          <p:cNvSpPr/>
          <p:nvPr/>
        </p:nvSpPr>
        <p:spPr>
          <a:xfrm>
            <a:off x="4782700" y="6000625"/>
            <a:ext cx="4176300" cy="101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http://bioinformaticstraining.pythonanywhere.com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elixir.ita.training@gmail.com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Shape 172"/>
          <p:cNvCxnSpPr/>
          <p:nvPr/>
        </p:nvCxnSpPr>
        <p:spPr>
          <a:xfrm rot="10800000" flipH="1">
            <a:off x="2587775" y="3975775"/>
            <a:ext cx="589500" cy="15039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73" name="Shape 173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141722" y="256475"/>
            <a:ext cx="3673500" cy="769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44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Courses 2015</a:t>
            </a:r>
          </a:p>
        </p:txBody>
      </p:sp>
    </p:spTree>
    <p:extLst>
      <p:ext uri="{BB962C8B-B14F-4D97-AF65-F5344CB8AC3E}">
        <p14:creationId xmlns:p14="http://schemas.microsoft.com/office/powerpoint/2010/main" val="2433363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/>
        </p:nvSpPr>
        <p:spPr>
          <a:xfrm>
            <a:off x="70975" y="5045700"/>
            <a:ext cx="3715200" cy="173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lnSpc>
                <a:spcPct val="80000"/>
              </a:lnSpc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NGS for evolutionary biologists: from basic scripting to variant calling</a:t>
            </a:r>
          </a:p>
          <a:p>
            <a:pPr lvl="0" algn="r" rtl="0">
              <a:lnSpc>
                <a:spcPct val="8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CNR, Naples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2-6</a:t>
            </a:r>
          </a:p>
          <a:p>
            <a:pPr lvl="0" algn="r" rtl="0">
              <a:lnSpc>
                <a:spcPct val="80000"/>
              </a:lnSpc>
              <a:spcBef>
                <a:spcPts val="0"/>
              </a:spcBef>
              <a:buNone/>
            </a:pPr>
            <a:endParaRPr sz="1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130625" y="2549250"/>
            <a:ext cx="2921700" cy="10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Exome analysis using Galaxy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Milano Bicocca,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19-20 Sept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6150475" y="3228050"/>
            <a:ext cx="3074700" cy="9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Effective academic teaching</a:t>
            </a:r>
          </a:p>
          <a:p>
            <a:pPr lvl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Salerno, Fisciano (SA), Italy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15th, </a:t>
            </a:r>
          </a:p>
        </p:txBody>
      </p:sp>
      <p:cxnSp>
        <p:nvCxnSpPr>
          <p:cNvPr id="182" name="Shape 182"/>
          <p:cNvCxnSpPr/>
          <p:nvPr/>
        </p:nvCxnSpPr>
        <p:spPr>
          <a:xfrm flipH="1">
            <a:off x="5662350" y="3926450"/>
            <a:ext cx="790200" cy="2748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83" name="Shape 183"/>
          <p:cNvCxnSpPr/>
          <p:nvPr/>
        </p:nvCxnSpPr>
        <p:spPr>
          <a:xfrm rot="10800000" flipH="1">
            <a:off x="2434525" y="2167875"/>
            <a:ext cx="1163400" cy="7119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4" name="Shape 184"/>
          <p:cNvSpPr/>
          <p:nvPr/>
        </p:nvSpPr>
        <p:spPr>
          <a:xfrm>
            <a:off x="0" y="6370525"/>
            <a:ext cx="4176300" cy="101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http://bioinformaticstraining.pythonanywhere.com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elixir.ita.training@gmail.com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5" name="Shape 185"/>
          <p:cNvCxnSpPr/>
          <p:nvPr/>
        </p:nvCxnSpPr>
        <p:spPr>
          <a:xfrm rot="10800000" flipH="1">
            <a:off x="2822300" y="4175675"/>
            <a:ext cx="2754600" cy="12309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6" name="Shape 186"/>
          <p:cNvSpPr txBox="1"/>
          <p:nvPr/>
        </p:nvSpPr>
        <p:spPr>
          <a:xfrm>
            <a:off x="378175" y="3865725"/>
            <a:ext cx="2876700" cy="93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RNA-seq data analysis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Naples Federico II, Naples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6-10</a:t>
            </a:r>
          </a:p>
        </p:txBody>
      </p:sp>
      <p:cxnSp>
        <p:nvCxnSpPr>
          <p:cNvPr id="187" name="Shape 187"/>
          <p:cNvCxnSpPr/>
          <p:nvPr/>
        </p:nvCxnSpPr>
        <p:spPr>
          <a:xfrm rot="10800000">
            <a:off x="6422625" y="4227350"/>
            <a:ext cx="1178400" cy="10500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8" name="Shape 188"/>
          <p:cNvSpPr txBox="1"/>
          <p:nvPr/>
        </p:nvSpPr>
        <p:spPr>
          <a:xfrm>
            <a:off x="5367900" y="1875325"/>
            <a:ext cx="3928500" cy="88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High Performance Molecular Dynamics@CINECA - PRACE Edition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CINECA, Bologna -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20-30 September </a:t>
            </a:r>
          </a:p>
        </p:txBody>
      </p:sp>
      <p:cxnSp>
        <p:nvCxnSpPr>
          <p:cNvPr id="189" name="Shape 189"/>
          <p:cNvCxnSpPr>
            <a:stCxn id="188" idx="1"/>
          </p:cNvCxnSpPr>
          <p:nvPr/>
        </p:nvCxnSpPr>
        <p:spPr>
          <a:xfrm flipH="1">
            <a:off x="4448400" y="2316325"/>
            <a:ext cx="919500" cy="138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0" name="Shape 190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2953822" y="194214"/>
            <a:ext cx="3673500" cy="769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44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Courses 2016</a:t>
            </a:r>
          </a:p>
        </p:txBody>
      </p:sp>
      <p:pic>
        <p:nvPicPr>
          <p:cNvPr id="192" name="Shape 1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9812" y="1166062"/>
            <a:ext cx="4296475" cy="506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 txBox="1"/>
          <p:nvPr/>
        </p:nvSpPr>
        <p:spPr>
          <a:xfrm>
            <a:off x="6452550" y="5071237"/>
            <a:ext cx="2921700" cy="10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Analyse your data using Python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University of Bari,</a:t>
            </a: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26-30 Sept </a:t>
            </a:r>
          </a:p>
        </p:txBody>
      </p:sp>
      <p:cxnSp>
        <p:nvCxnSpPr>
          <p:cNvPr id="194" name="Shape 194"/>
          <p:cNvCxnSpPr/>
          <p:nvPr/>
        </p:nvCxnSpPr>
        <p:spPr>
          <a:xfrm rot="10800000" flipH="1">
            <a:off x="2519225" y="4053250"/>
            <a:ext cx="3003600" cy="543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5" name="Shape 195"/>
          <p:cNvSpPr txBox="1"/>
          <p:nvPr/>
        </p:nvSpPr>
        <p:spPr>
          <a:xfrm>
            <a:off x="91475" y="1407375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Biomedical data analysis, interpretation and representation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Rome,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December</a:t>
            </a:r>
          </a:p>
        </p:txBody>
      </p:sp>
      <p:cxnSp>
        <p:nvCxnSpPr>
          <p:cNvPr id="196" name="Shape 196"/>
          <p:cNvCxnSpPr/>
          <p:nvPr/>
        </p:nvCxnSpPr>
        <p:spPr>
          <a:xfrm>
            <a:off x="1783775" y="2243775"/>
            <a:ext cx="3192300" cy="152010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7" name="Shape 197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A"/>
                </a:highlight>
              </a:rPr>
              <a:t>Metagenomics data processing and analysis</a:t>
            </a:r>
          </a:p>
        </p:txBody>
      </p:sp>
      <p:sp>
        <p:nvSpPr>
          <p:cNvPr id="198" name="Shape 198"/>
          <p:cNvSpPr txBox="1"/>
          <p:nvPr/>
        </p:nvSpPr>
        <p:spPr>
          <a:xfrm>
            <a:off x="6133575" y="5858087"/>
            <a:ext cx="2921700" cy="10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Metagenomics data processing and analysis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Bari,</a:t>
            </a:r>
            <a:r>
              <a:rPr lang="en" sz="1600" b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November </a:t>
            </a:r>
          </a:p>
        </p:txBody>
      </p:sp>
    </p:spTree>
    <p:extLst>
      <p:ext uri="{BB962C8B-B14F-4D97-AF65-F5344CB8AC3E}">
        <p14:creationId xmlns:p14="http://schemas.microsoft.com/office/powerpoint/2010/main" val="3520956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chemeClr val="bg1">
                    <a:lumMod val="65000"/>
                  </a:schemeClr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Students respond differently to the same presented material (get it, bored, lost</a:t>
            </a:r>
            <a:r>
              <a:rPr lang="en" sz="3000" dirty="0" smtClean="0"/>
              <a:t>…)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75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respond differently to the same presented material (get it, bored, lost…)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Students have to listen and take notes → no way to think and make </a:t>
            </a:r>
            <a:r>
              <a:rPr lang="en" sz="3000" dirty="0" smtClean="0"/>
              <a:t>connections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5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respond differently to the same presented material (get it, bored, lost…)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have to listen and take notes → no way to think and make connections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The teacher is busy in transferring content → no time for other activities</a:t>
            </a:r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9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3394" y="264959"/>
            <a:ext cx="8732495" cy="292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3394" y="3049823"/>
            <a:ext cx="8877695" cy="280943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 txBox="1"/>
          <p:nvPr/>
        </p:nvSpPr>
        <p:spPr>
          <a:xfrm>
            <a:off x="2839499" y="6426600"/>
            <a:ext cx="3939000" cy="36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by doing/non formal learning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Shape 2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366" y="266330"/>
            <a:ext cx="8849528" cy="63509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66305" y="6432895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850" y="876224"/>
            <a:ext cx="6685200" cy="53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/>
        </p:nvSpPr>
        <p:spPr>
          <a:xfrm>
            <a:off x="108854" y="6150426"/>
            <a:ext cx="8599714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Freeman et al. PNAS (2014) Active learning increases student performance in science, engineering, and mathematics.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6794000" y="2395950"/>
            <a:ext cx="2222400" cy="206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of 225 studies of active learning in science, technology,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 and mathematics </a:t>
            </a:r>
          </a:p>
        </p:txBody>
      </p:sp>
      <p:sp>
        <p:nvSpPr>
          <p:cNvPr id="254" name="Shape 254"/>
          <p:cNvSpPr txBox="1"/>
          <p:nvPr/>
        </p:nvSpPr>
        <p:spPr>
          <a:xfrm>
            <a:off x="129335" y="-92871"/>
            <a:ext cx="8907550" cy="91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Active learning cut course failure rates by around one-third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85658" y="6488980"/>
            <a:ext cx="534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5/15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1660</Words>
  <Application>Microsoft Macintosh PowerPoint</Application>
  <PresentationFormat>On-screen Show (4:3)</PresentationFormat>
  <Paragraphs>246</Paragraphs>
  <Slides>39</Slides>
  <Notes>37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1" baseType="lpstr">
      <vt:lpstr>simple-light-2</vt:lpstr>
      <vt:lpstr>Office Theme</vt:lpstr>
      <vt:lpstr>Ten simple rules to make your teaching more effective</vt:lpstr>
      <vt:lpstr>EXCELERATE WP11  Train the Trainer (TtT) subtask</vt:lpstr>
      <vt:lpstr>Why traditional lecturing fails</vt:lpstr>
      <vt:lpstr>Why traditional lecturing fails</vt:lpstr>
      <vt:lpstr>Why traditional lecturing fails</vt:lpstr>
      <vt:lpstr>Why traditional lecturing fails</vt:lpstr>
      <vt:lpstr>PowerPoint Presentation</vt:lpstr>
      <vt:lpstr>PowerPoint Presentation</vt:lpstr>
      <vt:lpstr>PowerPoint Presentation</vt:lpstr>
      <vt:lpstr>PowerPoint Presentation</vt:lpstr>
      <vt:lpstr>What changes? </vt:lpstr>
      <vt:lpstr>Group work: what can we do to promote active learning in university courses?</vt:lpstr>
      <vt:lpstr>&gt; Ten simple rules to make your teaching more effective</vt:lpstr>
      <vt:lpstr>Course/lesson preparation</vt:lpstr>
      <vt:lpstr>Course/lesson preparation</vt:lpstr>
      <vt:lpstr>Course/lesson preparation</vt:lpstr>
      <vt:lpstr>Course/lesson preparation</vt:lpstr>
      <vt:lpstr>Course/lesson preparation</vt:lpstr>
      <vt:lpstr>Course/lesson delivery</vt:lpstr>
      <vt:lpstr>Course/lesson delivery</vt:lpstr>
      <vt:lpstr>Course/lesson delivery</vt:lpstr>
      <vt:lpstr>Course/lesson delivery</vt:lpstr>
      <vt:lpstr>Course/lesson delivery</vt:lpstr>
      <vt:lpstr>Course/lesson delivery</vt:lpstr>
      <vt:lpstr>Course/lesson delivery</vt:lpstr>
      <vt:lpstr>Course/lesson delivery</vt:lpstr>
      <vt:lpstr>Course/lesson delivery</vt:lpstr>
      <vt:lpstr>Post-course/lesson </vt:lpstr>
      <vt:lpstr>Post-course/lesson </vt:lpstr>
      <vt:lpstr>Post-course/lesson </vt:lpstr>
      <vt:lpstr>Post-course/lesson </vt:lpstr>
      <vt:lpstr>Post-course/lesson </vt:lpstr>
      <vt:lpstr>Conclusions I</vt:lpstr>
      <vt:lpstr>Conclusions II</vt:lpstr>
      <vt:lpstr>Special thanks to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 simple rules to make your teaching more effective</dc:title>
  <cp:lastModifiedBy>Allegra Via</cp:lastModifiedBy>
  <cp:revision>53</cp:revision>
  <cp:lastPrinted>2016-06-16T21:24:10Z</cp:lastPrinted>
  <dcterms:modified xsi:type="dcterms:W3CDTF">2016-06-17T06:31:08Z</dcterms:modified>
</cp:coreProperties>
</file>